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57" r:id="rId4"/>
    <p:sldId id="267" r:id="rId5"/>
    <p:sldId id="258" r:id="rId6"/>
    <p:sldId id="268" r:id="rId7"/>
    <p:sldId id="269" r:id="rId8"/>
    <p:sldId id="259" r:id="rId9"/>
    <p:sldId id="270" r:id="rId10"/>
    <p:sldId id="260" r:id="rId11"/>
    <p:sldId id="264" r:id="rId12"/>
    <p:sldId id="271" r:id="rId13"/>
    <p:sldId id="265" r:id="rId14"/>
    <p:sldId id="273" r:id="rId15"/>
    <p:sldId id="266" r:id="rId16"/>
    <p:sldId id="272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15" autoAdjust="0"/>
  </p:normalViewPr>
  <p:slideViewPr>
    <p:cSldViewPr>
      <p:cViewPr>
        <p:scale>
          <a:sx n="75" d="100"/>
          <a:sy n="75" d="100"/>
        </p:scale>
        <p:origin x="-145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Bilten2008Finale\TabeliZbirni200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Bilten2008Finale\TabeliZbirn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Nestodrug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TabeliZbirnieng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TabeliZbirnieng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TabeliZbirnien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TabeliZbirnie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Nestodrug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odrag\Desktop\ST2009\TabeliZbirni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k-MK" dirty="0"/>
              <a:t>Структура на премија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1803003791193591E-2"/>
          <c:y val="0.20555555555555555"/>
          <c:w val="0.89122168756683606"/>
          <c:h val="0.55413346059015345"/>
        </c:manualLayout>
      </c:layout>
      <c:barChart>
        <c:barDir val="col"/>
        <c:grouping val="clustered"/>
        <c:ser>
          <c:idx val="0"/>
          <c:order val="0"/>
          <c:tx>
            <c:strRef>
              <c:f>Премија!$C$35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Премија!$B$36:$B$37</c:f>
              <c:strCache>
                <c:ptCount val="2"/>
                <c:pt idx="0">
                  <c:v>Осигурување на живот</c:v>
                </c:pt>
                <c:pt idx="1">
                  <c:v>Неживотo осигурување</c:v>
                </c:pt>
              </c:strCache>
            </c:strRef>
          </c:cat>
          <c:val>
            <c:numRef>
              <c:f>Премија!$C$36:$C$37</c:f>
              <c:numCache>
                <c:formatCode>0.00%</c:formatCode>
                <c:ptCount val="2"/>
                <c:pt idx="0">
                  <c:v>2.8000000000000011E-2</c:v>
                </c:pt>
                <c:pt idx="1">
                  <c:v>0.97200000000000053</c:v>
                </c:pt>
              </c:numCache>
            </c:numRef>
          </c:val>
        </c:ser>
        <c:ser>
          <c:idx val="1"/>
          <c:order val="1"/>
          <c:tx>
            <c:strRef>
              <c:f>Премија!$D$35</c:f>
              <c:strCache>
                <c:ptCount val="1"/>
                <c:pt idx="0">
                  <c:v>2008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showVal val="1"/>
          </c:dLbls>
          <c:cat>
            <c:strRef>
              <c:f>Премија!$B$36:$B$37</c:f>
              <c:strCache>
                <c:ptCount val="2"/>
                <c:pt idx="0">
                  <c:v>Осигурување на живот</c:v>
                </c:pt>
                <c:pt idx="1">
                  <c:v>Неживотo осигурување</c:v>
                </c:pt>
              </c:strCache>
            </c:strRef>
          </c:cat>
          <c:val>
            <c:numRef>
              <c:f>Премија!$D$36:$D$37</c:f>
              <c:numCache>
                <c:formatCode>0.00%</c:formatCode>
                <c:ptCount val="2"/>
                <c:pt idx="0">
                  <c:v>4.1527163096932475E-2</c:v>
                </c:pt>
                <c:pt idx="1">
                  <c:v>0.95847283690306762</c:v>
                </c:pt>
              </c:numCache>
            </c:numRef>
          </c:val>
        </c:ser>
        <c:gapWidth val="75"/>
        <c:axId val="57542912"/>
        <c:axId val="59060224"/>
      </c:barChart>
      <c:catAx>
        <c:axId val="57542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060224"/>
        <c:crosses val="autoZero"/>
        <c:auto val="1"/>
        <c:lblAlgn val="ctr"/>
        <c:lblOffset val="100"/>
      </c:catAx>
      <c:valAx>
        <c:axId val="5906022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spPr>
          <a:ln w="9525">
            <a:noFill/>
          </a:ln>
        </c:spPr>
        <c:crossAx val="57542912"/>
        <c:crosses val="autoZero"/>
        <c:crossBetween val="between"/>
      </c:valAx>
      <c:spPr>
        <a:solidFill>
          <a:schemeClr val="accent3">
            <a:lumMod val="95000"/>
          </a:schemeClr>
        </a:solidFill>
        <a:ln w="25400" cap="flat" cmpd="sng" algn="ctr">
          <a:solidFill>
            <a:schemeClr val="accent3">
              <a:lumMod val="95000"/>
            </a:schemeClr>
          </a:solidFill>
          <a:prstDash val="solid"/>
        </a:ln>
        <a:effectLst/>
      </c:spPr>
    </c:plotArea>
    <c:legend>
      <c:legendPos val="b"/>
      <c:layout>
        <c:manualLayout>
          <c:xMode val="edge"/>
          <c:yMode val="edge"/>
          <c:x val="0.40778239525615101"/>
          <c:y val="0.88351904875526288"/>
          <c:w val="0.15202768056770863"/>
          <c:h val="8.6177920941700528E-2"/>
        </c:manualLayout>
      </c:layout>
    </c:legend>
    <c:plotVisOnly val="1"/>
    <c:dispBlanksAs val="gap"/>
  </c:chart>
  <c:spPr>
    <a:solidFill>
      <a:schemeClr val="accent3">
        <a:lumMod val="95000"/>
      </a:schemeClr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830806343381839"/>
          <c:y val="5.1400554097404488E-2"/>
          <c:w val="0.87167036159315181"/>
          <c:h val="0.66755577427821589"/>
        </c:manualLayout>
      </c:layout>
      <c:lineChart>
        <c:grouping val="stacked"/>
        <c:ser>
          <c:idx val="0"/>
          <c:order val="0"/>
          <c:tx>
            <c:strRef>
              <c:f>Премија!$I$18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2.6246719160105032E-2"/>
                  <c:y val="-4.629629629629643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8495188101487311E-2"/>
                  <c:y val="8.333333333333334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3245844269466376E-2"/>
                  <c:y val="4.6296296296296406E-3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1496062992126046E-2"/>
                  <c:y val="-1.851851851851854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9247594050743663E-2"/>
                  <c:y val="-2.7777777777777877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3.1496062992125991E-2"/>
                  <c:y val="2.7777777777777877E-2"/>
                </c:manualLayout>
              </c:layout>
              <c:dLblPos val="r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Премија!$D$73:$D$85</c:f>
              <c:strCache>
                <c:ptCount val="13"/>
                <c:pt idx="0">
                  <c:v> Qbe </c:v>
                </c:pt>
                <c:pt idx="1">
                  <c:v> Vardar  </c:v>
                </c:pt>
                <c:pt idx="2">
                  <c:v> Evroins  </c:v>
                </c:pt>
                <c:pt idx="3">
                  <c:v> SavaTabak </c:v>
                </c:pt>
                <c:pt idx="4">
                  <c:v> Winner </c:v>
                </c:pt>
                <c:pt idx="5">
                  <c:v> Eurolink  </c:v>
                </c:pt>
                <c:pt idx="6">
                  <c:v> Insig </c:v>
                </c:pt>
                <c:pt idx="7">
                  <c:v> Uniqa  </c:v>
                </c:pt>
                <c:pt idx="8">
                  <c:v>Osiguritelna Polisa</c:v>
                </c:pt>
                <c:pt idx="9">
                  <c:v> Albsig </c:v>
                </c:pt>
                <c:pt idx="10">
                  <c:v>Croatia Imotno</c:v>
                </c:pt>
                <c:pt idx="11">
                  <c:v>Croatia Životno</c:v>
                </c:pt>
                <c:pt idx="12">
                  <c:v> Grawe </c:v>
                </c:pt>
              </c:strCache>
            </c:strRef>
          </c:cat>
          <c:val>
            <c:numRef>
              <c:f>Премија!$I$20:$I$32</c:f>
              <c:numCache>
                <c:formatCode>0.00%</c:formatCode>
                <c:ptCount val="13"/>
                <c:pt idx="0">
                  <c:v>0.18464754779976283</c:v>
                </c:pt>
                <c:pt idx="1">
                  <c:v>0.21306563182269808</c:v>
                </c:pt>
                <c:pt idx="2">
                  <c:v>5.7206014719119014E-2</c:v>
                </c:pt>
                <c:pt idx="3">
                  <c:v>0.15629673694013024</c:v>
                </c:pt>
                <c:pt idx="4">
                  <c:v>4.2341604402654796E-2</c:v>
                </c:pt>
                <c:pt idx="5">
                  <c:v>9.4382379414412063E-2</c:v>
                </c:pt>
                <c:pt idx="6">
                  <c:v>2.9555810252305512E-2</c:v>
                </c:pt>
                <c:pt idx="7">
                  <c:v>5.1758445740767808E-2</c:v>
                </c:pt>
                <c:pt idx="8">
                  <c:v>8.9596329875202274E-2</c:v>
                </c:pt>
                <c:pt idx="9">
                  <c:v>4.4737743670560826E-2</c:v>
                </c:pt>
                <c:pt idx="10">
                  <c:v>0</c:v>
                </c:pt>
                <c:pt idx="11">
                  <c:v>1.4207874074604693E-2</c:v>
                </c:pt>
                <c:pt idx="12">
                  <c:v>2.2203881287782778E-2</c:v>
                </c:pt>
              </c:numCache>
            </c:numRef>
          </c:val>
        </c:ser>
        <c:ser>
          <c:idx val="1"/>
          <c:order val="1"/>
          <c:tx>
            <c:strRef>
              <c:f>Премија!$G$18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2"/>
              <c:layout>
                <c:manualLayout>
                  <c:x val="-1.9247594050743663E-2"/>
                  <c:y val="-7.870370370370373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0997375328084041E-2"/>
                  <c:y val="-6.944444444444450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749781277340326E-2"/>
                  <c:y val="-6.9444444444444503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8.7489063867016627E-3"/>
                  <c:y val="-4.1666666666666664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1.7497812773403319E-3"/>
                  <c:y val="-5.5555555555555455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1.7497812773403319E-3"/>
                  <c:y val="-7.8703703703703734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499562554680665E-3"/>
                  <c:y val="-8.3333333333333343E-2"/>
                </c:manualLayout>
              </c:layout>
              <c:dLblPos val="r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Премија!$D$73:$D$85</c:f>
              <c:strCache>
                <c:ptCount val="13"/>
                <c:pt idx="0">
                  <c:v> Qbe </c:v>
                </c:pt>
                <c:pt idx="1">
                  <c:v> Vardar  </c:v>
                </c:pt>
                <c:pt idx="2">
                  <c:v> Evroins  </c:v>
                </c:pt>
                <c:pt idx="3">
                  <c:v> SavaTabak </c:v>
                </c:pt>
                <c:pt idx="4">
                  <c:v> Winner </c:v>
                </c:pt>
                <c:pt idx="5">
                  <c:v> Eurolink  </c:v>
                </c:pt>
                <c:pt idx="6">
                  <c:v> Insig </c:v>
                </c:pt>
                <c:pt idx="7">
                  <c:v> Uniqa  </c:v>
                </c:pt>
                <c:pt idx="8">
                  <c:v>Osiguritelna Polisa</c:v>
                </c:pt>
                <c:pt idx="9">
                  <c:v> Albsig </c:v>
                </c:pt>
                <c:pt idx="10">
                  <c:v>Croatia Imotno</c:v>
                </c:pt>
                <c:pt idx="11">
                  <c:v>Croatia Životno</c:v>
                </c:pt>
                <c:pt idx="12">
                  <c:v> Grawe </c:v>
                </c:pt>
              </c:strCache>
            </c:strRef>
          </c:cat>
          <c:val>
            <c:numRef>
              <c:f>Премија!$G$20:$G$32</c:f>
              <c:numCache>
                <c:formatCode>0.00%</c:formatCode>
                <c:ptCount val="13"/>
                <c:pt idx="0">
                  <c:v>0.14736235119047644</c:v>
                </c:pt>
                <c:pt idx="1">
                  <c:v>0.21288949275362337</c:v>
                </c:pt>
                <c:pt idx="2">
                  <c:v>6.7188308747412009E-2</c:v>
                </c:pt>
                <c:pt idx="3">
                  <c:v>0.16553167054865417</c:v>
                </c:pt>
                <c:pt idx="4">
                  <c:v>4.9372735507246468E-2</c:v>
                </c:pt>
                <c:pt idx="5">
                  <c:v>9.9145800983437032E-2</c:v>
                </c:pt>
                <c:pt idx="6">
                  <c:v>2.7583624482401679E-2</c:v>
                </c:pt>
                <c:pt idx="7">
                  <c:v>5.8193096532091149E-2</c:v>
                </c:pt>
                <c:pt idx="8">
                  <c:v>8.1950698757764048E-2</c:v>
                </c:pt>
                <c:pt idx="9">
                  <c:v>4.0251520445134567E-2</c:v>
                </c:pt>
                <c:pt idx="10">
                  <c:v>5.4401203416149114E-3</c:v>
                </c:pt>
                <c:pt idx="11">
                  <c:v>1.8348214285714287E-2</c:v>
                </c:pt>
                <c:pt idx="12">
                  <c:v>2.6742365424430672E-2</c:v>
                </c:pt>
              </c:numCache>
            </c:numRef>
          </c:val>
        </c:ser>
        <c:marker val="1"/>
        <c:axId val="67028096"/>
        <c:axId val="67029632"/>
      </c:lineChart>
      <c:catAx>
        <c:axId val="67028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7029632"/>
        <c:crosses val="autoZero"/>
        <c:auto val="1"/>
        <c:lblAlgn val="ctr"/>
        <c:lblOffset val="100"/>
      </c:catAx>
      <c:valAx>
        <c:axId val="67029632"/>
        <c:scaling>
          <c:orientation val="minMax"/>
        </c:scaling>
        <c:axPos val="l"/>
        <c:majorGridlines/>
        <c:numFmt formatCode="0%" sourceLinked="0"/>
        <c:tickLblPos val="nextTo"/>
        <c:crossAx val="6702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870065210920811"/>
          <c:y val="0.87176107018880811"/>
          <c:w val="0.61549079474309465"/>
          <c:h val="8.8730679498396289E-2"/>
        </c:manualLayout>
      </c:layout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mk-MK" sz="1400">
                <a:solidFill>
                  <a:schemeClr val="tx2">
                    <a:lumMod val="75000"/>
                  </a:schemeClr>
                </a:solidFill>
              </a:rPr>
              <a:t>Историско</a:t>
            </a:r>
            <a:r>
              <a:rPr lang="mk-MK" sz="1400" baseline="0">
                <a:solidFill>
                  <a:schemeClr val="tx2">
                    <a:lumMod val="75000"/>
                  </a:schemeClr>
                </a:solidFill>
              </a:rPr>
              <a:t> движење во мил. денари</a:t>
            </a:r>
            <a:endParaRPr lang="en-US" sz="1400">
              <a:solidFill>
                <a:schemeClr val="tx2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Премија!$D$62</c:f>
              <c:strCache>
                <c:ptCount val="1"/>
                <c:pt idx="0">
                  <c:v>Бруто полисирана премија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Премија!$E$61:$L$61</c:f>
              <c:numCache>
                <c:formatCode>General</c:formatCode>
                <c:ptCount val="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</c:numCache>
            </c:numRef>
          </c:cat>
          <c:val>
            <c:numRef>
              <c:f>Премија!$E$62:$L$62</c:f>
              <c:numCache>
                <c:formatCode>_-* #,##0.00\ _д_е_н_._-;\-* #,##0.00\ _д_е_н_._-;_-* "-"??\ _д_е_н_._-;_-@_-</c:formatCode>
                <c:ptCount val="8"/>
                <c:pt idx="0">
                  <c:v>4321</c:v>
                </c:pt>
                <c:pt idx="1">
                  <c:v>4339</c:v>
                </c:pt>
                <c:pt idx="2">
                  <c:v>4284</c:v>
                </c:pt>
                <c:pt idx="3">
                  <c:v>4453</c:v>
                </c:pt>
                <c:pt idx="4">
                  <c:v>4595</c:v>
                </c:pt>
                <c:pt idx="5">
                  <c:v>5496</c:v>
                </c:pt>
                <c:pt idx="6">
                  <c:v>6109</c:v>
                </c:pt>
                <c:pt idx="7">
                  <c:v>6421.58</c:v>
                </c:pt>
              </c:numCache>
            </c:numRef>
          </c:val>
        </c:ser>
        <c:ser>
          <c:idx val="1"/>
          <c:order val="1"/>
          <c:tx>
            <c:strRef>
              <c:f>Премија!$D$63</c:f>
              <c:strCache>
                <c:ptCount val="1"/>
                <c:pt idx="0">
                  <c:v>Бруто ликвидирани штети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Премија!$E$61:$L$61</c:f>
              <c:numCache>
                <c:formatCode>General</c:formatCode>
                <c:ptCount val="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</c:numCache>
            </c:numRef>
          </c:cat>
          <c:val>
            <c:numRef>
              <c:f>Премија!$E$63:$L$63</c:f>
              <c:numCache>
                <c:formatCode>_-* #,##0.00\ _д_е_н_._-;\-* #,##0.00\ _д_е_н_._-;_-* "-"??\ _д_е_н_._-;_-@_-</c:formatCode>
                <c:ptCount val="8"/>
                <c:pt idx="0">
                  <c:v>2348</c:v>
                </c:pt>
                <c:pt idx="1">
                  <c:v>2355</c:v>
                </c:pt>
                <c:pt idx="2">
                  <c:v>2560</c:v>
                </c:pt>
                <c:pt idx="3">
                  <c:v>2653</c:v>
                </c:pt>
                <c:pt idx="4">
                  <c:v>2717</c:v>
                </c:pt>
                <c:pt idx="5">
                  <c:v>2915</c:v>
                </c:pt>
                <c:pt idx="6">
                  <c:v>2865</c:v>
                </c:pt>
                <c:pt idx="7">
                  <c:v>3094.0262029999999</c:v>
                </c:pt>
              </c:numCache>
            </c:numRef>
          </c:val>
        </c:ser>
        <c:gapWidth val="75"/>
        <c:axId val="67117440"/>
        <c:axId val="67118976"/>
      </c:barChart>
      <c:catAx>
        <c:axId val="67117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118976"/>
        <c:crosses val="autoZero"/>
        <c:auto val="1"/>
        <c:lblAlgn val="ctr"/>
        <c:lblOffset val="100"/>
      </c:catAx>
      <c:valAx>
        <c:axId val="67118976"/>
        <c:scaling>
          <c:orientation val="minMax"/>
        </c:scaling>
        <c:axPos val="l"/>
        <c:majorGridlines/>
        <c:numFmt formatCode="_-* #,##0.00\ _д_е_н_._-;\-* #,##0.00\ _д_е_н_._-;_-* &quot;-&quot;??\ _д_е_н_._-;_-@_-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11744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Premija i steti za 2008 godina vo 000 evra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8223771340509035E-2"/>
          <c:y val="0.16279533961939363"/>
          <c:w val="0.92177622865949693"/>
          <c:h val="0.56210260809388468"/>
        </c:manualLayout>
      </c:layout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8.0606915489425546E-3"/>
                  <c:y val="-9.2517012749500027E-2"/>
                </c:manualLayout>
              </c:layout>
              <c:showVal val="1"/>
            </c:dLbl>
            <c:dLbl>
              <c:idx val="1"/>
              <c:layout>
                <c:manualLayout>
                  <c:x val="-4.8364149293654846E-3"/>
                  <c:y val="-4.6258506374749667E-2"/>
                </c:manualLayout>
              </c:layout>
              <c:showVal val="1"/>
            </c:dLbl>
            <c:dLbl>
              <c:idx val="2"/>
              <c:layout>
                <c:manualLayout>
                  <c:x val="-1.6121383097885285E-3"/>
                  <c:y val="-6.9387759562124993E-2"/>
                </c:manualLayout>
              </c:layout>
              <c:showVal val="1"/>
            </c:dLbl>
            <c:dLbl>
              <c:idx val="3"/>
              <c:layout>
                <c:manualLayout>
                  <c:x val="-8.0606915489425546E-3"/>
                  <c:y val="-9.7142863386975004E-2"/>
                </c:manualLayout>
              </c:layout>
              <c:showVal val="1"/>
            </c:dLbl>
            <c:dLbl>
              <c:idx val="5"/>
              <c:layout>
                <c:manualLayout>
                  <c:x val="-1.6121383097885285E-3"/>
                  <c:y val="-9.2517012749500027E-2"/>
                </c:manualLayout>
              </c:layout>
              <c:showVal val="1"/>
            </c:dLbl>
            <c:dLbl>
              <c:idx val="6"/>
              <c:layout>
                <c:manualLayout>
                  <c:x val="-4.8364149293653744E-3"/>
                  <c:y val="-8.3265311474550047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showVal val="1"/>
          </c:dLbls>
          <c:cat>
            <c:strRef>
              <c:f>Премија!$A$259:$A$265</c:f>
              <c:strCache>
                <c:ptCount val="7"/>
                <c:pt idx="0">
                  <c:v>Nezgoda</c:v>
                </c:pt>
                <c:pt idx="1">
                  <c:v>Patnicki vozila kasko</c:v>
                </c:pt>
                <c:pt idx="2">
                  <c:v>Osiguruvanje na imot od pozar I prirodni nepogodi</c:v>
                </c:pt>
                <c:pt idx="3">
                  <c:v>Ostanati imotni osiguruvanja</c:v>
                </c:pt>
                <c:pt idx="4">
                  <c:v>Osiguruvanje od upotreba na motorni vozila</c:v>
                </c:pt>
                <c:pt idx="5">
                  <c:v>Turisticka pomos</c:v>
                </c:pt>
                <c:pt idx="6">
                  <c:v>Osiguruvanje na zivot i rentno osiguruvanje</c:v>
                </c:pt>
              </c:strCache>
            </c:strRef>
          </c:cat>
          <c:val>
            <c:numRef>
              <c:f>Премија!$D$259:$D$265</c:f>
              <c:numCache>
                <c:formatCode>_-* #,##0.00\ _д_е_н_._-;\-* #,##0.00\ _д_е_н_._-;_-* "-"??\ _д_е_н_._-;_-@_-</c:formatCode>
                <c:ptCount val="7"/>
                <c:pt idx="0">
                  <c:v>8984.5853658536471</c:v>
                </c:pt>
                <c:pt idx="1">
                  <c:v>13491.219512195212</c:v>
                </c:pt>
                <c:pt idx="2">
                  <c:v>6372.699186991912</c:v>
                </c:pt>
                <c:pt idx="3">
                  <c:v>13254.325203252029</c:v>
                </c:pt>
                <c:pt idx="4">
                  <c:v>51536.146341463405</c:v>
                </c:pt>
                <c:pt idx="5">
                  <c:v>2457.642276422745</c:v>
                </c:pt>
                <c:pt idx="6">
                  <c:v>4336.0975609756124</c:v>
                </c:pt>
              </c:numCache>
            </c:numRef>
          </c:val>
        </c:ser>
        <c:ser>
          <c:idx val="1"/>
          <c:order val="1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showVal val="1"/>
          </c:dLbls>
          <c:cat>
            <c:strRef>
              <c:f>Премија!$A$259:$A$265</c:f>
              <c:strCache>
                <c:ptCount val="7"/>
                <c:pt idx="0">
                  <c:v>Nezgoda</c:v>
                </c:pt>
                <c:pt idx="1">
                  <c:v>Patnicki vozila kasko</c:v>
                </c:pt>
                <c:pt idx="2">
                  <c:v>Osiguruvanje na imot od pozar I prirodni nepogodi</c:v>
                </c:pt>
                <c:pt idx="3">
                  <c:v>Ostanati imotni osiguruvanja</c:v>
                </c:pt>
                <c:pt idx="4">
                  <c:v>Osiguruvanje od upotreba na motorni vozila</c:v>
                </c:pt>
                <c:pt idx="5">
                  <c:v>Turisticka pomos</c:v>
                </c:pt>
                <c:pt idx="6">
                  <c:v>Osiguruvanje na zivot i rentno osiguruvanje</c:v>
                </c:pt>
              </c:strCache>
            </c:strRef>
          </c:cat>
          <c:val>
            <c:numRef>
              <c:f>Премија!$E$259:$E$265</c:f>
              <c:numCache>
                <c:formatCode>_-* #,##0.00\ _д_е_н_._-;\-* #,##0.00\ _д_е_н_._-;_-* "-"??\ _д_е_н_._-;_-@_-</c:formatCode>
                <c:ptCount val="7"/>
                <c:pt idx="0">
                  <c:v>6253.0731707317073</c:v>
                </c:pt>
                <c:pt idx="1">
                  <c:v>7954.1138211382113</c:v>
                </c:pt>
                <c:pt idx="2">
                  <c:v>1944.0487804878051</c:v>
                </c:pt>
                <c:pt idx="3">
                  <c:v>5265.4146341463411</c:v>
                </c:pt>
                <c:pt idx="4">
                  <c:v>26161.453658536393</c:v>
                </c:pt>
                <c:pt idx="5">
                  <c:v>230.01626016260158</c:v>
                </c:pt>
                <c:pt idx="6">
                  <c:v>1699.7560975609761</c:v>
                </c:pt>
              </c:numCache>
            </c:numRef>
          </c:val>
        </c:ser>
        <c:marker val="1"/>
        <c:axId val="67140608"/>
        <c:axId val="67162880"/>
      </c:lineChart>
      <c:catAx>
        <c:axId val="67140608"/>
        <c:scaling>
          <c:orientation val="minMax"/>
        </c:scaling>
        <c:axPos val="b"/>
        <c:majorTickMark val="none"/>
        <c:tickLblPos val="nextTo"/>
        <c:crossAx val="67162880"/>
        <c:crosses val="autoZero"/>
        <c:auto val="1"/>
        <c:lblAlgn val="ctr"/>
        <c:lblOffset val="100"/>
      </c:catAx>
      <c:valAx>
        <c:axId val="67162880"/>
        <c:scaling>
          <c:orientation val="minMax"/>
        </c:scaling>
        <c:axPos val="l"/>
        <c:majorGridlines/>
        <c:numFmt formatCode="_-* #,##0\ _д_е_н_._-;\-* #,##0\ _д_е_н_._-;_-* &quot;-&quot;\ _д_е_н_._-;_-@_-" sourceLinked="0"/>
        <c:majorTickMark val="none"/>
        <c:tickLblPos val="nextTo"/>
        <c:spPr>
          <a:ln w="9525">
            <a:noFill/>
          </a:ln>
        </c:spPr>
        <c:crossAx val="67140608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Historical movement</a:t>
            </a:r>
            <a:r>
              <a:rPr lang="en-US" sz="1400" baseline="0" dirty="0">
                <a:solidFill>
                  <a:schemeClr val="tx2">
                    <a:lumMod val="75000"/>
                  </a:schemeClr>
                </a:solidFill>
              </a:rPr>
              <a:t> in mil. </a:t>
            </a: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€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[TabeliZbirnieng.xlsx]Премија!$D$62</c:f>
              <c:strCache>
                <c:ptCount val="1"/>
                <c:pt idx="0">
                  <c:v>Gross stipulated premium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[TabeliZbirnieng.xlsx]Премија!$E$61:$L$61</c:f>
              <c:numCache>
                <c:formatCode>General</c:formatCode>
                <c:ptCount val="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</c:numCache>
            </c:numRef>
          </c:cat>
          <c:val>
            <c:numRef>
              <c:f>[TabeliZbirnieng.xlsx]Премија!$J$75:$Q$75</c:f>
              <c:numCache>
                <c:formatCode>_-* #,##0.00\ _д_е_н_._-;\-* #,##0.00\ _д_е_н_._-;_-* "-"??\ _д_е_н_._-;_-@_-</c:formatCode>
                <c:ptCount val="8"/>
                <c:pt idx="0">
                  <c:v>70.260162601626021</c:v>
                </c:pt>
                <c:pt idx="1">
                  <c:v>70.552845528454355</c:v>
                </c:pt>
                <c:pt idx="2">
                  <c:v>69.658536585365852</c:v>
                </c:pt>
                <c:pt idx="3">
                  <c:v>72.406504065041247</c:v>
                </c:pt>
                <c:pt idx="4">
                  <c:v>74.715447154470795</c:v>
                </c:pt>
                <c:pt idx="5">
                  <c:v>89.365853658536579</c:v>
                </c:pt>
                <c:pt idx="6">
                  <c:v>99.333333333333258</c:v>
                </c:pt>
                <c:pt idx="7">
                  <c:v>104.41593495935004</c:v>
                </c:pt>
              </c:numCache>
            </c:numRef>
          </c:val>
        </c:ser>
        <c:ser>
          <c:idx val="1"/>
          <c:order val="1"/>
          <c:tx>
            <c:strRef>
              <c:f>[TabeliZbirnieng.xlsx]Премија!$D$63</c:f>
              <c:strCache>
                <c:ptCount val="1"/>
                <c:pt idx="0">
                  <c:v>Gross settled claims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[TabeliZbirnieng.xlsx]Премија!$E$61:$L$61</c:f>
              <c:numCache>
                <c:formatCode>General</c:formatCode>
                <c:ptCount val="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</c:numCache>
            </c:numRef>
          </c:cat>
          <c:val>
            <c:numRef>
              <c:f>[TabeliZbirnieng.xlsx]Премија!$J$76:$Q$76</c:f>
              <c:numCache>
                <c:formatCode>_-* #,##0.00\ _д_е_н_._-;\-* #,##0.00\ _д_е_н_._-;_-* "-"??\ _д_е_н_._-;_-@_-</c:formatCode>
                <c:ptCount val="8"/>
                <c:pt idx="0">
                  <c:v>38.178861788617844</c:v>
                </c:pt>
                <c:pt idx="1">
                  <c:v>38.292682926829684</c:v>
                </c:pt>
                <c:pt idx="2">
                  <c:v>41.626016260162601</c:v>
                </c:pt>
                <c:pt idx="3">
                  <c:v>43.138211382114079</c:v>
                </c:pt>
                <c:pt idx="4">
                  <c:v>44.178861788617844</c:v>
                </c:pt>
                <c:pt idx="5">
                  <c:v>47.398373983740008</c:v>
                </c:pt>
                <c:pt idx="6">
                  <c:v>46.585365853658494</c:v>
                </c:pt>
                <c:pt idx="7">
                  <c:v>50.30936915447154</c:v>
                </c:pt>
              </c:numCache>
            </c:numRef>
          </c:val>
        </c:ser>
        <c:gapWidth val="75"/>
        <c:axId val="67180032"/>
        <c:axId val="67181568"/>
      </c:barChart>
      <c:catAx>
        <c:axId val="671800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181568"/>
        <c:crosses val="autoZero"/>
        <c:auto val="1"/>
        <c:lblAlgn val="ctr"/>
        <c:lblOffset val="100"/>
      </c:catAx>
      <c:valAx>
        <c:axId val="67181568"/>
        <c:scaling>
          <c:orientation val="minMax"/>
        </c:scaling>
        <c:axPos val="l"/>
        <c:majorGridlines/>
        <c:numFmt formatCode="_-* #,##0\ _д_е_н_._-;\-* #,##0\ _д_е_н_._-;_-* &quot;-&quot;\ _д_е_н_._-;_-@_-" sourceLinked="0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18003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Premium and claims  year 2008 in 000</a:t>
            </a:r>
            <a:r>
              <a:rPr lang="en-US" sz="1400" baseline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€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1747791497455611"/>
          <c:y val="0.16279533961939324"/>
          <c:w val="0.86478856361777645"/>
          <c:h val="0.49065304991074332"/>
        </c:manualLayout>
      </c:layout>
      <c:lineChart>
        <c:grouping val="standard"/>
        <c:ser>
          <c:idx val="0"/>
          <c:order val="0"/>
          <c:tx>
            <c:v>Premium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8.0606915489425546E-3"/>
                  <c:y val="-9.2517012749500027E-2"/>
                </c:manualLayout>
              </c:layout>
              <c:showVal val="1"/>
            </c:dLbl>
            <c:dLbl>
              <c:idx val="1"/>
              <c:layout>
                <c:manualLayout>
                  <c:x val="-4.8364149293654846E-3"/>
                  <c:y val="-4.6258506374749667E-2"/>
                </c:manualLayout>
              </c:layout>
              <c:showVal val="1"/>
            </c:dLbl>
            <c:dLbl>
              <c:idx val="2"/>
              <c:layout>
                <c:manualLayout>
                  <c:x val="-1.6121383097885233E-3"/>
                  <c:y val="-6.9387759562124993E-2"/>
                </c:manualLayout>
              </c:layout>
              <c:showVal val="1"/>
            </c:dLbl>
            <c:dLbl>
              <c:idx val="3"/>
              <c:layout>
                <c:manualLayout>
                  <c:x val="-8.0606915489425546E-3"/>
                  <c:y val="-9.7142863386975004E-2"/>
                </c:manualLayout>
              </c:layout>
              <c:showVal val="1"/>
            </c:dLbl>
            <c:dLbl>
              <c:idx val="5"/>
              <c:layout>
                <c:manualLayout>
                  <c:x val="-1.6121383097885233E-3"/>
                  <c:y val="-9.2517012749500027E-2"/>
                </c:manualLayout>
              </c:layout>
              <c:showVal val="1"/>
            </c:dLbl>
            <c:dLbl>
              <c:idx val="6"/>
              <c:layout>
                <c:manualLayout>
                  <c:x val="-4.8364149293653744E-3"/>
                  <c:y val="-8.3265311474550047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[TabeliZbirnieng.xlsx]Премија!$A$259:$A$265</c:f>
              <c:strCache>
                <c:ptCount val="7"/>
                <c:pt idx="0">
                  <c:v>Accident</c:v>
                </c:pt>
                <c:pt idx="1">
                  <c:v>Passenger vehicles               (full coverage)</c:v>
                </c:pt>
                <c:pt idx="2">
                  <c:v>Insurance of property against fire and natural disasters</c:v>
                </c:pt>
                <c:pt idx="3">
                  <c:v>Remaining property Insurance</c:v>
                </c:pt>
                <c:pt idx="4">
                  <c:v>Third party liability Insurance (vehicles)</c:v>
                </c:pt>
                <c:pt idx="5">
                  <c:v>Tourist support Insurance</c:v>
                </c:pt>
                <c:pt idx="6">
                  <c:v>Life and Annuity Insurance</c:v>
                </c:pt>
              </c:strCache>
            </c:strRef>
          </c:cat>
          <c:val>
            <c:numRef>
              <c:f>[TabeliZbirnieng.xlsx]Премија!$D$259:$D$265</c:f>
              <c:numCache>
                <c:formatCode>_(* #,##0_);_(* \(#,##0\);_(* "-"??_);_(@_)</c:formatCode>
                <c:ptCount val="7"/>
                <c:pt idx="0">
                  <c:v>8984.5853658536471</c:v>
                </c:pt>
                <c:pt idx="1">
                  <c:v>13491.219512195188</c:v>
                </c:pt>
                <c:pt idx="2">
                  <c:v>6372.6991869919011</c:v>
                </c:pt>
                <c:pt idx="3">
                  <c:v>13254.325203252029</c:v>
                </c:pt>
                <c:pt idx="4">
                  <c:v>51536.146341463405</c:v>
                </c:pt>
                <c:pt idx="5">
                  <c:v>2457.64227642275</c:v>
                </c:pt>
                <c:pt idx="6">
                  <c:v>4336.0975609756124</c:v>
                </c:pt>
              </c:numCache>
            </c:numRef>
          </c:val>
        </c:ser>
        <c:ser>
          <c:idx val="1"/>
          <c:order val="1"/>
          <c:tx>
            <c:v>Claims</c:v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[TabeliZbirnieng.xlsx]Премија!$A$259:$A$265</c:f>
              <c:strCache>
                <c:ptCount val="7"/>
                <c:pt idx="0">
                  <c:v>Accident</c:v>
                </c:pt>
                <c:pt idx="1">
                  <c:v>Passenger vehicles               (full coverage)</c:v>
                </c:pt>
                <c:pt idx="2">
                  <c:v>Insurance of property against fire and natural disasters</c:v>
                </c:pt>
                <c:pt idx="3">
                  <c:v>Remaining property Insurance</c:v>
                </c:pt>
                <c:pt idx="4">
                  <c:v>Third party liability Insurance (vehicles)</c:v>
                </c:pt>
                <c:pt idx="5">
                  <c:v>Tourist support Insurance</c:v>
                </c:pt>
                <c:pt idx="6">
                  <c:v>Life and Annuity Insurance</c:v>
                </c:pt>
              </c:strCache>
            </c:strRef>
          </c:cat>
          <c:val>
            <c:numRef>
              <c:f>[TabeliZbirnieng.xlsx]Премија!$E$259:$E$265</c:f>
              <c:numCache>
                <c:formatCode>_(* #,##0_);_(* \(#,##0\);_(* "-"??_);_(@_)</c:formatCode>
                <c:ptCount val="7"/>
                <c:pt idx="0">
                  <c:v>6253.0731707317073</c:v>
                </c:pt>
                <c:pt idx="1">
                  <c:v>7954.1138211382113</c:v>
                </c:pt>
                <c:pt idx="2">
                  <c:v>1944.0487804878051</c:v>
                </c:pt>
                <c:pt idx="3">
                  <c:v>5265.4146341463411</c:v>
                </c:pt>
                <c:pt idx="4">
                  <c:v>26161.453658536437</c:v>
                </c:pt>
                <c:pt idx="5">
                  <c:v>230.01626016260158</c:v>
                </c:pt>
                <c:pt idx="6">
                  <c:v>1699.7560975609761</c:v>
                </c:pt>
              </c:numCache>
            </c:numRef>
          </c:val>
        </c:ser>
        <c:marker val="1"/>
        <c:axId val="67244416"/>
        <c:axId val="67245952"/>
      </c:lineChart>
      <c:catAx>
        <c:axId val="67244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245952"/>
        <c:crosses val="autoZero"/>
        <c:auto val="1"/>
        <c:lblAlgn val="ctr"/>
        <c:lblOffset val="100"/>
      </c:catAx>
      <c:valAx>
        <c:axId val="67245952"/>
        <c:scaling>
          <c:orientation val="minMax"/>
        </c:scaling>
        <c:axPos val="l"/>
        <c:majorGridlines/>
        <c:numFmt formatCode="_(* #,##0_);_(* \(#,##0\);_(* &quot;-&quot;??_);_(@_)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244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/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Istorisko</a:t>
            </a:r>
            <a:r>
              <a:rPr lang="en-US" dirty="0" smtClean="0"/>
              <a:t> </a:t>
            </a:r>
            <a:r>
              <a:rPr lang="en-US" dirty="0" err="1" smtClean="0"/>
              <a:t>dvi</a:t>
            </a:r>
            <a:r>
              <a:rPr lang="hr-BA" dirty="0" smtClean="0"/>
              <a:t>ženje</a:t>
            </a:r>
            <a:r>
              <a:rPr lang="hr-BA" baseline="0" dirty="0" smtClean="0"/>
              <a:t> u 000 </a:t>
            </a:r>
            <a:r>
              <a:rPr lang="hr-BA" baseline="0" dirty="0" smtClean="0">
                <a:latin typeface="Calibri"/>
              </a:rPr>
              <a:t>€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Премија!$F$131</c:f>
              <c:strCache>
                <c:ptCount val="1"/>
                <c:pt idx="0">
                  <c:v>Premija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Премија!$E$133:$E$139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Премија!$F$133:$F$139</c:f>
              <c:numCache>
                <c:formatCode>_-* #,##0.00\ _д_е_н_._-;\-* #,##0.00\ _д_е_н_._-;_-* "-"??\ _д_е_н_._-;_-@_-</c:formatCode>
                <c:ptCount val="7"/>
                <c:pt idx="0">
                  <c:v>69771.123778501627</c:v>
                </c:pt>
                <c:pt idx="1">
                  <c:v>72524.022801302825</c:v>
                </c:pt>
                <c:pt idx="2">
                  <c:v>74840.407166123769</c:v>
                </c:pt>
                <c:pt idx="3">
                  <c:v>89515.407166123769</c:v>
                </c:pt>
                <c:pt idx="4">
                  <c:v>99492.508143322382</c:v>
                </c:pt>
                <c:pt idx="5">
                  <c:v>104585.99348534197</c:v>
                </c:pt>
                <c:pt idx="6">
                  <c:v>100690.55374592835</c:v>
                </c:pt>
              </c:numCache>
            </c:numRef>
          </c:val>
        </c:ser>
        <c:ser>
          <c:idx val="1"/>
          <c:order val="1"/>
          <c:tx>
            <c:strRef>
              <c:f>Премија!$I$131</c:f>
              <c:strCache>
                <c:ptCount val="1"/>
                <c:pt idx="0">
                  <c:v>Šteti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val>
            <c:numRef>
              <c:f>Премија!$I$133:$I$139</c:f>
              <c:numCache>
                <c:formatCode>_-* #,##0.00\ _д_е_н_._-;\-* #,##0.00\ _д_е_н_._-;_-* "-"??\ _д_е_н_._-;_-@_-</c:formatCode>
                <c:ptCount val="7"/>
                <c:pt idx="0">
                  <c:v>41697.133550488601</c:v>
                </c:pt>
                <c:pt idx="1">
                  <c:v>43222.296416938108</c:v>
                </c:pt>
                <c:pt idx="2">
                  <c:v>44248.583061889214</c:v>
                </c:pt>
                <c:pt idx="3">
                  <c:v>47490.846905537459</c:v>
                </c:pt>
                <c:pt idx="4">
                  <c:v>46662.915309446289</c:v>
                </c:pt>
                <c:pt idx="5">
                  <c:v>50391.302931596125</c:v>
                </c:pt>
                <c:pt idx="6">
                  <c:v>48083.045602605838</c:v>
                </c:pt>
              </c:numCache>
            </c:numRef>
          </c:val>
        </c:ser>
        <c:gapWidth val="75"/>
        <c:overlap val="-25"/>
        <c:axId val="67279872"/>
        <c:axId val="67064576"/>
      </c:barChart>
      <c:catAx>
        <c:axId val="67279872"/>
        <c:scaling>
          <c:orientation val="minMax"/>
        </c:scaling>
        <c:axPos val="b"/>
        <c:numFmt formatCode="General" sourceLinked="1"/>
        <c:majorTickMark val="none"/>
        <c:tickLblPos val="nextTo"/>
        <c:crossAx val="67064576"/>
        <c:crosses val="autoZero"/>
        <c:auto val="1"/>
        <c:lblAlgn val="ctr"/>
        <c:lblOffset val="100"/>
      </c:catAx>
      <c:valAx>
        <c:axId val="67064576"/>
        <c:scaling>
          <c:orientation val="minMax"/>
        </c:scaling>
        <c:axPos val="l"/>
        <c:majorGridlines/>
        <c:numFmt formatCode="_-* #,##0\ _д_е_н_._-;\-* #,##0\ _д_е_н_._-;_-* &quot;-&quot;\ _д_е_н_._-;_-@_-" sourceLinked="0"/>
        <c:majorTickMark val="none"/>
        <c:tickLblPos val="nextTo"/>
        <c:spPr>
          <a:ln w="10000">
            <a:noFill/>
          </a:ln>
        </c:spPr>
        <c:crossAx val="6727987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hr-BA"/>
              <a:t>Premija i stete </a:t>
            </a:r>
            <a:r>
              <a:rPr lang="en-US"/>
              <a:t>za</a:t>
            </a:r>
            <a:r>
              <a:rPr lang="en-US" baseline="0"/>
              <a:t> </a:t>
            </a:r>
            <a:r>
              <a:rPr lang="en-US"/>
              <a:t>2009 u 000 </a:t>
            </a:r>
            <a:r>
              <a:rPr lang="en-US">
                <a:latin typeface="Calibri"/>
              </a:rPr>
              <a:t>€</a:t>
            </a:r>
            <a:endParaRPr lang="en-US"/>
          </a:p>
        </c:rich>
      </c:tx>
      <c:layout>
        <c:manualLayout>
          <c:xMode val="edge"/>
          <c:yMode val="edge"/>
          <c:x val="0.26608567655035437"/>
          <c:y val="5.0824948964712742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'Штети по класи'!$L$75</c:f>
              <c:strCache>
                <c:ptCount val="1"/>
                <c:pt idx="0">
                  <c:v>Premija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3127151815051925E-2"/>
                </c:manualLayout>
              </c:layout>
              <c:showVal val="1"/>
            </c:dLbl>
            <c:dLbl>
              <c:idx val="1"/>
              <c:layout>
                <c:manualLayout>
                  <c:x val="3.4150502879599998E-3"/>
                  <c:y val="-2.3090875504181086E-2"/>
                </c:manualLayout>
              </c:layout>
              <c:showVal val="1"/>
            </c:dLbl>
            <c:dLbl>
              <c:idx val="2"/>
              <c:layout>
                <c:manualLayout>
                  <c:x val="6.8301005759199961E-3"/>
                  <c:y val="-4.6181751008362165E-2"/>
                </c:manualLayout>
              </c:layout>
              <c:showVal val="1"/>
            </c:dLbl>
            <c:dLbl>
              <c:idx val="3"/>
              <c:layout>
                <c:manualLayout>
                  <c:x val="-2.9027927447660012E-2"/>
                  <c:y val="-8.3127151815051925E-2"/>
                </c:manualLayout>
              </c:layout>
              <c:showVal val="1"/>
            </c:dLbl>
            <c:dLbl>
              <c:idx val="5"/>
              <c:layout>
                <c:manualLayout>
                  <c:x val="-3.4150502879599998E-3"/>
                  <c:y val="-6.9272626512543331E-2"/>
                </c:manualLayout>
              </c:layout>
              <c:showVal val="1"/>
            </c:dLbl>
            <c:dLbl>
              <c:idx val="6"/>
              <c:layout>
                <c:manualLayout>
                  <c:x val="-1.7075251439798741E-3"/>
                  <c:y val="-8.7745326915888211E-2"/>
                </c:manualLayout>
              </c:layout>
              <c:showVal val="1"/>
            </c:dLbl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'Штети по класи'!$M$77:$M$83</c:f>
              <c:strCache>
                <c:ptCount val="7"/>
                <c:pt idx="0">
                  <c:v>Nezgoda</c:v>
                </c:pt>
                <c:pt idx="1">
                  <c:v>Patnički vozila kasko</c:v>
                </c:pt>
                <c:pt idx="2">
                  <c:v>Osiguruvanje na imot od pozar i prirodni nepogodi</c:v>
                </c:pt>
                <c:pt idx="3">
                  <c:v>Ostanati imotni osiguruvanje</c:v>
                </c:pt>
                <c:pt idx="4">
                  <c:v>Osiguruvanje od upotreba na motorni vozila </c:v>
                </c:pt>
                <c:pt idx="5">
                  <c:v>Turisticka pomoš</c:v>
                </c:pt>
                <c:pt idx="6">
                  <c:v>Osiguruvanje na život i rentno osiguruvanje </c:v>
                </c:pt>
              </c:strCache>
            </c:strRef>
          </c:cat>
          <c:val>
            <c:numRef>
              <c:f>'Штети по класи'!$M$86:$M$92</c:f>
              <c:numCache>
                <c:formatCode>_-* #,##0.00\ _д_е_н_._-;\-* #,##0.00\ _д_е_н_._-;_-* "-"??\ _д_е_н_._-;_-@_-</c:formatCode>
                <c:ptCount val="7"/>
                <c:pt idx="0">
                  <c:v>8999.218241042352</c:v>
                </c:pt>
                <c:pt idx="1">
                  <c:v>13513.192182410428</c:v>
                </c:pt>
                <c:pt idx="2">
                  <c:v>6383.0781758957655</c:v>
                </c:pt>
                <c:pt idx="3">
                  <c:v>13275.912052117272</c:v>
                </c:pt>
                <c:pt idx="4">
                  <c:v>51620.081433224761</c:v>
                </c:pt>
                <c:pt idx="5">
                  <c:v>2461.6449511400647</c:v>
                </c:pt>
                <c:pt idx="6">
                  <c:v>4343.1596091205247</c:v>
                </c:pt>
              </c:numCache>
            </c:numRef>
          </c:val>
        </c:ser>
        <c:ser>
          <c:idx val="1"/>
          <c:order val="1"/>
          <c:tx>
            <c:strRef>
              <c:f>'Штети по класи'!$M$75</c:f>
              <c:strCache>
                <c:ptCount val="1"/>
                <c:pt idx="0">
                  <c:v>Šteti</c:v>
                </c:pt>
              </c:strCache>
            </c:strRef>
          </c:tx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'Штети по класи'!$M$77:$M$83</c:f>
              <c:strCache>
                <c:ptCount val="7"/>
                <c:pt idx="0">
                  <c:v>Nezgoda</c:v>
                </c:pt>
                <c:pt idx="1">
                  <c:v>Patnički vozila kasko</c:v>
                </c:pt>
                <c:pt idx="2">
                  <c:v>Osiguruvanje na imot od pozar i prirodni nepogodi</c:v>
                </c:pt>
                <c:pt idx="3">
                  <c:v>Ostanati imotni osiguruvanje</c:v>
                </c:pt>
                <c:pt idx="4">
                  <c:v>Osiguruvanje od upotreba na motorni vozila </c:v>
                </c:pt>
                <c:pt idx="5">
                  <c:v>Turisticka pomoš</c:v>
                </c:pt>
                <c:pt idx="6">
                  <c:v>Osiguruvanje na život i rentno osiguruvanje </c:v>
                </c:pt>
              </c:strCache>
            </c:strRef>
          </c:cat>
          <c:val>
            <c:numRef>
              <c:f>'Штети по класи'!$N$86:$N$92</c:f>
              <c:numCache>
                <c:formatCode>_-* #,##0.00\ _д_е_н_._-;\-* #,##0.00\ _д_е_н_._-;_-* "-"??\ _д_е_н_._-;_-@_-</c:formatCode>
                <c:ptCount val="7"/>
                <c:pt idx="0">
                  <c:v>5769.2671009771984</c:v>
                </c:pt>
                <c:pt idx="1">
                  <c:v>8631.5798045602514</c:v>
                </c:pt>
                <c:pt idx="2">
                  <c:v>1218.0456026058632</c:v>
                </c:pt>
                <c:pt idx="3">
                  <c:v>6264.1530944625447</c:v>
                </c:pt>
                <c:pt idx="4">
                  <c:v>24122.671009771973</c:v>
                </c:pt>
                <c:pt idx="5">
                  <c:v>250.35830618892541</c:v>
                </c:pt>
                <c:pt idx="6">
                  <c:v>1587.1009771986971</c:v>
                </c:pt>
              </c:numCache>
            </c:numRef>
          </c:val>
        </c:ser>
        <c:marker val="1"/>
        <c:axId val="67094400"/>
        <c:axId val="67095936"/>
      </c:lineChart>
      <c:catAx>
        <c:axId val="67094400"/>
        <c:scaling>
          <c:orientation val="minMax"/>
        </c:scaling>
        <c:axPos val="b"/>
        <c:numFmt formatCode="General" sourceLinked="1"/>
        <c:majorTickMark val="none"/>
        <c:tickLblPos val="nextTo"/>
        <c:crossAx val="67095936"/>
        <c:crosses val="autoZero"/>
        <c:auto val="1"/>
        <c:lblAlgn val="ctr"/>
        <c:lblOffset val="100"/>
      </c:catAx>
      <c:valAx>
        <c:axId val="67095936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spPr>
          <a:ln w="9525">
            <a:noFill/>
          </a:ln>
        </c:spPr>
        <c:crossAx val="6709440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hr-BA" sz="1400" baseline="0" dirty="0">
                <a:solidFill>
                  <a:schemeClr val="tx2">
                    <a:lumMod val="75000"/>
                  </a:schemeClr>
                </a:solidFill>
              </a:rPr>
              <a:t>čestvo reusiguranja u </a:t>
            </a:r>
            <a:r>
              <a:rPr lang="hr-BA" sz="1400" baseline="0" dirty="0" smtClean="0">
                <a:solidFill>
                  <a:schemeClr val="tx2">
                    <a:lumMod val="75000"/>
                  </a:schemeClr>
                </a:solidFill>
              </a:rPr>
              <a:t>premiju</a:t>
            </a: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 u mil €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mk-MK" sz="1400" baseline="0" dirty="0">
              <a:solidFill>
                <a:schemeClr val="tx2">
                  <a:lumMod val="75000"/>
                </a:schemeClr>
              </a:solidFill>
            </a:endParaRPr>
          </a:p>
        </c:rich>
      </c:tx>
    </c:title>
    <c:plotArea>
      <c:layout>
        <c:manualLayout>
          <c:layoutTarget val="inner"/>
          <c:xMode val="edge"/>
          <c:yMode val="edge"/>
          <c:x val="0.11265507436570428"/>
          <c:y val="0.20453703703703946"/>
          <c:w val="0.77754768153981424"/>
          <c:h val="0.5571256197142026"/>
        </c:manualLayout>
      </c:layout>
      <c:barChart>
        <c:barDir val="bar"/>
        <c:grouping val="percentStacked"/>
        <c:ser>
          <c:idx val="0"/>
          <c:order val="0"/>
          <c:tx>
            <c:strRef>
              <c:f>[TabeliZbirnieng.xlsx]Премија!$D$62</c:f>
              <c:strCache>
                <c:ptCount val="1"/>
                <c:pt idx="0">
                  <c:v>Premija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722222222222233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7.2222222222222424E-2"/>
                  <c:y val="8.4875562720138448E-17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8.333333333333334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111111111111165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8.8888888888889767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8.3333333333333367E-3"/>
                  <c:y val="-4.6296296296296944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[TabeliZbirnieng.xlsx]Премија!$C$132:$C$138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[TabeliZbirnieng.xlsx]Премија!$C$119:$C$125</c:f>
              <c:numCache>
                <c:formatCode>_-* #,##0.00\ _д_е_н_._-;\-* #,##0.00\ _д_е_н_._-;_-* "-"??\ _д_е_н_._-;_-@_-</c:formatCode>
                <c:ptCount val="7"/>
                <c:pt idx="0">
                  <c:v>70.552845528454228</c:v>
                </c:pt>
                <c:pt idx="1">
                  <c:v>69.658536585365852</c:v>
                </c:pt>
                <c:pt idx="2">
                  <c:v>72.406504065041304</c:v>
                </c:pt>
                <c:pt idx="3">
                  <c:v>74.715447154470695</c:v>
                </c:pt>
                <c:pt idx="4">
                  <c:v>89.365853658536579</c:v>
                </c:pt>
                <c:pt idx="5">
                  <c:v>99.333333333333258</c:v>
                </c:pt>
                <c:pt idx="6">
                  <c:v>104.4159349593501</c:v>
                </c:pt>
              </c:numCache>
            </c:numRef>
          </c:val>
        </c:ser>
        <c:ser>
          <c:idx val="1"/>
          <c:order val="1"/>
          <c:tx>
            <c:strRef>
              <c:f>[TabeliZbirnieng.xlsx]Премија!$A$131</c:f>
              <c:strCache>
                <c:ptCount val="1"/>
                <c:pt idx="0">
                  <c:v>Reusiguranje</c:v>
                </c:pt>
              </c:strCache>
            </c:strRef>
          </c:tx>
          <c:dLbls>
            <c:dLbl>
              <c:idx val="0"/>
              <c:layout>
                <c:manualLayout>
                  <c:x val="1.666666666666658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8.4875562720138448E-17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7777777777778307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3.055555555555558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3.888888888888878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1666447944007132E-2"/>
                  <c:y val="-9.2592592592594496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val>
            <c:numRef>
              <c:f>[TabeliZbirnieng.xlsx]Премија!$D$119:$D$125</c:f>
              <c:numCache>
                <c:formatCode>_-* #,##0.00\ _д_е_н_._-;\-* #,##0.00\ _д_е_н_._-;_-* "-"??\ _д_е_н_._-;_-@_-</c:formatCode>
                <c:ptCount val="7"/>
                <c:pt idx="0">
                  <c:v>16.247089430894309</c:v>
                </c:pt>
                <c:pt idx="1">
                  <c:v>11.626975609756098</c:v>
                </c:pt>
                <c:pt idx="2">
                  <c:v>11.147837398373984</c:v>
                </c:pt>
                <c:pt idx="3">
                  <c:v>9.2985365853658557</c:v>
                </c:pt>
                <c:pt idx="4">
                  <c:v>9.7964390243902528</c:v>
                </c:pt>
                <c:pt idx="5">
                  <c:v>12.30269918699187</c:v>
                </c:pt>
                <c:pt idx="6">
                  <c:v>10.356172357723576</c:v>
                </c:pt>
              </c:numCache>
            </c:numRef>
          </c:val>
        </c:ser>
        <c:gapWidth val="300"/>
        <c:overlap val="100"/>
        <c:serLines/>
        <c:axId val="67902080"/>
        <c:axId val="67924352"/>
      </c:barChart>
      <c:catAx>
        <c:axId val="679020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924352"/>
        <c:crosses val="autoZero"/>
        <c:auto val="1"/>
        <c:lblAlgn val="ctr"/>
        <c:lblOffset val="100"/>
      </c:catAx>
      <c:valAx>
        <c:axId val="6792435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90208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7680686789151359"/>
          <c:y val="0.87233413531641879"/>
          <c:w val="0.60652646544181976"/>
          <c:h val="9.8757655293090552E-2"/>
        </c:manualLayout>
      </c:layout>
      <c:txPr>
        <a:bodyPr/>
        <a:lstStyle/>
        <a:p>
          <a:pPr>
            <a:defRPr sz="1200"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Share of</a:t>
            </a:r>
            <a:r>
              <a:rPr lang="en-US" sz="1400" baseline="0" dirty="0">
                <a:solidFill>
                  <a:schemeClr val="tx2">
                    <a:lumMod val="75000"/>
                  </a:schemeClr>
                </a:solidFill>
              </a:rPr>
              <a:t> the reinsurance in gross stipulated premium in mil</a:t>
            </a: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€</a:t>
            </a:r>
            <a:r>
              <a:rPr lang="en-US" sz="1400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mk-MK" sz="1400" baseline="0" dirty="0">
              <a:solidFill>
                <a:schemeClr val="tx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6358974358974371"/>
          <c:y val="3.8128253035499278E-2"/>
        </c:manualLayout>
      </c:layout>
    </c:title>
    <c:plotArea>
      <c:layout>
        <c:manualLayout>
          <c:layoutTarget val="inner"/>
          <c:xMode val="edge"/>
          <c:yMode val="edge"/>
          <c:x val="0.11042595357704714"/>
          <c:y val="0.21524040848077314"/>
          <c:w val="0.77754768153981391"/>
          <c:h val="0.5571256197142026"/>
        </c:manualLayout>
      </c:layout>
      <c:barChart>
        <c:barDir val="bar"/>
        <c:grouping val="percentStacked"/>
        <c:ser>
          <c:idx val="0"/>
          <c:order val="0"/>
          <c:tx>
            <c:strRef>
              <c:f>[TabeliZbirnieng.xlsx]Премија!$D$62</c:f>
              <c:strCache>
                <c:ptCount val="1"/>
                <c:pt idx="0">
                  <c:v>Gross stipulated premium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722222222222233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7.2222222222222424E-2"/>
                  <c:y val="8.4875562720138177E-17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8.333333333333334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1111111111111165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-8.8888888888889767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8.3333333333333367E-3"/>
                  <c:y val="-4.6296296296296918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[TabeliZbirnieng.xlsx]Премија!$C$132:$C$138</c:f>
              <c:numCache>
                <c:formatCode>General</c:formatCode>
                <c:ptCount val="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numCache>
            </c:numRef>
          </c:cat>
          <c:val>
            <c:numRef>
              <c:f>[TabeliZbirnieng.xlsx]Премија!$B$123:$B$129</c:f>
              <c:numCache>
                <c:formatCode>_(* #,##0_);_(* \(#,##0\);_(* "-"??_);_(@_)</c:formatCode>
                <c:ptCount val="7"/>
                <c:pt idx="0">
                  <c:v>70.552845528454384</c:v>
                </c:pt>
                <c:pt idx="1">
                  <c:v>69.658536585365852</c:v>
                </c:pt>
                <c:pt idx="2">
                  <c:v>72.406504065041219</c:v>
                </c:pt>
                <c:pt idx="3">
                  <c:v>74.715447154470809</c:v>
                </c:pt>
                <c:pt idx="4">
                  <c:v>89.365853658536579</c:v>
                </c:pt>
                <c:pt idx="5">
                  <c:v>99.333333333333258</c:v>
                </c:pt>
                <c:pt idx="6">
                  <c:v>104.41593495935003</c:v>
                </c:pt>
              </c:numCache>
            </c:numRef>
          </c:val>
        </c:ser>
        <c:ser>
          <c:idx val="1"/>
          <c:order val="1"/>
          <c:tx>
            <c:strRef>
              <c:f>[TabeliZbirnieng.xlsx]Премија!$A$131</c:f>
              <c:strCache>
                <c:ptCount val="1"/>
                <c:pt idx="0">
                  <c:v>Reinsurence</c:v>
                </c:pt>
              </c:strCache>
            </c:strRef>
          </c:tx>
          <c:dLbls>
            <c:dLbl>
              <c:idx val="0"/>
              <c:layout>
                <c:manualLayout>
                  <c:x val="1.666666666666658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8.4875562720138177E-17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7777777777778269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3.0555555555555582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3.888888888888878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4.1666447944007132E-2"/>
                  <c:y val="-9.2592592592594374E-3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val>
            <c:numRef>
              <c:f>[TabeliZbirnieng.xlsx]Премија!$A$123:$A$129</c:f>
              <c:numCache>
                <c:formatCode>_(* #,##0_);_(* \(#,##0\);_(* "-"??_);_(@_)</c:formatCode>
                <c:ptCount val="7"/>
                <c:pt idx="0">
                  <c:v>16.247089430894309</c:v>
                </c:pt>
                <c:pt idx="1">
                  <c:v>11.626975609756098</c:v>
                </c:pt>
                <c:pt idx="2">
                  <c:v>11.147837398373984</c:v>
                </c:pt>
                <c:pt idx="3">
                  <c:v>9.2985365853658557</c:v>
                </c:pt>
                <c:pt idx="4">
                  <c:v>9.7964390243902528</c:v>
                </c:pt>
                <c:pt idx="5">
                  <c:v>12.30269918699187</c:v>
                </c:pt>
                <c:pt idx="6">
                  <c:v>10.356172357723576</c:v>
                </c:pt>
              </c:numCache>
            </c:numRef>
          </c:val>
        </c:ser>
        <c:gapWidth val="300"/>
        <c:overlap val="100"/>
        <c:serLines/>
        <c:axId val="67377024"/>
        <c:axId val="67378560"/>
      </c:barChart>
      <c:catAx>
        <c:axId val="673770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378560"/>
        <c:crosses val="autoZero"/>
        <c:auto val="1"/>
        <c:lblAlgn val="ctr"/>
        <c:lblOffset val="100"/>
      </c:catAx>
      <c:valAx>
        <c:axId val="6737856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en-US"/>
          </a:p>
        </c:txPr>
        <c:crossAx val="6737702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17199916717141298"/>
          <c:y val="0.90124232055953468"/>
          <c:w val="0.60652646544181976"/>
          <c:h val="9.8757655293090399E-2"/>
        </c:manualLayout>
      </c:layout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Udel reosiguranje u premija u 000 </a:t>
            </a:r>
            <a:r>
              <a:rPr lang="en-US" baseline="0">
                <a:latin typeface="Calibri"/>
              </a:rPr>
              <a:t>€</a:t>
            </a:r>
            <a:endParaRPr lang="en-US"/>
          </a:p>
        </c:rich>
      </c:tx>
    </c:title>
    <c:plotArea>
      <c:layout>
        <c:manualLayout>
          <c:layoutTarget val="inner"/>
          <c:xMode val="edge"/>
          <c:yMode val="edge"/>
          <c:x val="5.5514550151919993E-2"/>
          <c:y val="0.16908374368611778"/>
          <c:w val="0.91063741726315606"/>
          <c:h val="0.60306618772351339"/>
        </c:manualLayout>
      </c:layout>
      <c:barChart>
        <c:barDir val="bar"/>
        <c:grouping val="stacked"/>
        <c:ser>
          <c:idx val="0"/>
          <c:order val="0"/>
          <c:tx>
            <c:strRef>
              <c:f>Sheet1!$M$27</c:f>
              <c:strCache>
                <c:ptCount val="1"/>
                <c:pt idx="0">
                  <c:v>Premija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Sheet1!$H$28:$H$34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Sheet1!$I$28:$I$34</c:f>
              <c:numCache>
                <c:formatCode>_(* #,##0_);_(* \(#,##0\);_(* "-"??_);_(@_)</c:formatCode>
                <c:ptCount val="7"/>
                <c:pt idx="0">
                  <c:v>69771</c:v>
                </c:pt>
                <c:pt idx="1">
                  <c:v>72524</c:v>
                </c:pt>
                <c:pt idx="2">
                  <c:v>74840</c:v>
                </c:pt>
                <c:pt idx="3">
                  <c:v>89515</c:v>
                </c:pt>
                <c:pt idx="4">
                  <c:v>99493</c:v>
                </c:pt>
                <c:pt idx="5">
                  <c:v>104586</c:v>
                </c:pt>
                <c:pt idx="6">
                  <c:v>100691</c:v>
                </c:pt>
              </c:numCache>
            </c:numRef>
          </c:val>
        </c:ser>
        <c:ser>
          <c:idx val="1"/>
          <c:order val="1"/>
          <c:tx>
            <c:strRef>
              <c:f>Sheet1!$N$27</c:f>
              <c:strCache>
                <c:ptCount val="1"/>
                <c:pt idx="0">
                  <c:v>Reosiguranje</c:v>
                </c:pt>
              </c:strCache>
            </c:strRef>
          </c:tx>
          <c:dLbls>
            <c:dLbl>
              <c:idx val="0"/>
              <c:layout>
                <c:manualLayout>
                  <c:x val="8.7219750999955659E-2"/>
                  <c:y val="4.0281973816717097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6.7624820676208425E-2"/>
                  <c:y val="8.051319869004309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6.768895149877506E-2"/>
                  <c:y val="0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5.5681936987963893E-2"/>
                  <c:y val="0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3.9754750800557438E-2"/>
                  <c:y val="0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4.7158142297133825E-2"/>
                  <c:y val="4.0281973816717097E-3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5.5806210665979732E-2"/>
                  <c:y val="0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4.7530963331181363E-2"/>
                  <c:y val="0"/>
                </c:manualLayout>
              </c:layout>
              <c:dLblPos val="ctr"/>
              <c:showVal val="1"/>
            </c:dLbl>
            <c:numFmt formatCode="#,##0.0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Sheet1!$H$28:$H$34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Sheet1!$J$28:$J$34</c:f>
              <c:numCache>
                <c:formatCode>_(* #,##0_);_(* \(#,##0\);_(* "-"??_);_(@_)</c:formatCode>
                <c:ptCount val="7"/>
                <c:pt idx="0">
                  <c:v>11626.98</c:v>
                </c:pt>
                <c:pt idx="1">
                  <c:v>11147.84</c:v>
                </c:pt>
                <c:pt idx="2">
                  <c:v>9298.5400000000009</c:v>
                </c:pt>
                <c:pt idx="3">
                  <c:v>9796.44</c:v>
                </c:pt>
                <c:pt idx="4">
                  <c:v>12302.7</c:v>
                </c:pt>
                <c:pt idx="5">
                  <c:v>10356.17</c:v>
                </c:pt>
                <c:pt idx="6">
                  <c:v>14663.29</c:v>
                </c:pt>
              </c:numCache>
            </c:numRef>
          </c:val>
        </c:ser>
        <c:gapWidth val="75"/>
        <c:overlap val="100"/>
        <c:axId val="73208576"/>
        <c:axId val="73210112"/>
      </c:barChart>
      <c:catAx>
        <c:axId val="73208576"/>
        <c:scaling>
          <c:orientation val="minMax"/>
        </c:scaling>
        <c:axPos val="l"/>
        <c:numFmt formatCode="General" sourceLinked="1"/>
        <c:majorTickMark val="none"/>
        <c:tickLblPos val="nextTo"/>
        <c:crossAx val="73210112"/>
        <c:crosses val="autoZero"/>
        <c:auto val="1"/>
        <c:lblAlgn val="ctr"/>
        <c:lblOffset val="100"/>
      </c:catAx>
      <c:valAx>
        <c:axId val="73210112"/>
        <c:scaling>
          <c:orientation val="minMax"/>
          <c:max val="130000"/>
          <c:min val="0"/>
        </c:scaling>
        <c:axPos val="b"/>
        <c:majorGridlines/>
        <c:numFmt formatCode="_(* #,##0_);_(* \(#,##0\);_(* &quot;-&quot;??_);_(@_)" sourceLinked="1"/>
        <c:majorTickMark val="none"/>
        <c:tickLblPos val="nextTo"/>
        <c:spPr>
          <a:ln w="9525">
            <a:noFill/>
          </a:ln>
        </c:spPr>
        <c:crossAx val="73208576"/>
        <c:crosses val="autoZero"/>
        <c:crossBetween val="between"/>
      </c:valAx>
    </c:plotArea>
    <c:legend>
      <c:legendPos val="b"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Structure</a:t>
            </a:r>
            <a:r>
              <a:rPr lang="en-US" baseline="0"/>
              <a:t> of premium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6222390490566968"/>
          <c:y val="0.19480351414406533"/>
          <c:w val="0.80828878580824615"/>
          <c:h val="0.53445173519976652"/>
        </c:manualLayout>
      </c:layout>
      <c:barChart>
        <c:barDir val="col"/>
        <c:grouping val="clustered"/>
        <c:ser>
          <c:idx val="0"/>
          <c:order val="0"/>
          <c:tx>
            <c:strRef>
              <c:f>Премија!$K$35</c:f>
              <c:strCache>
                <c:ptCount val="1"/>
                <c:pt idx="0">
                  <c:v>2007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trendline>
            <c:trendlineType val="linear"/>
          </c:trendline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Премија!$L$35:$M$35</c:f>
              <c:numCache>
                <c:formatCode>0.00%</c:formatCode>
                <c:ptCount val="2"/>
                <c:pt idx="0">
                  <c:v>2.8000000000000001E-2</c:v>
                </c:pt>
                <c:pt idx="1">
                  <c:v>0.97200000000000064</c:v>
                </c:pt>
              </c:numCache>
            </c:numRef>
          </c:val>
        </c:ser>
        <c:ser>
          <c:idx val="1"/>
          <c:order val="1"/>
          <c:tx>
            <c:strRef>
              <c:f>Премија!$K$36</c:f>
              <c:strCache>
                <c:ptCount val="1"/>
                <c:pt idx="0">
                  <c:v>2008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Премија!$L$36:$M$36</c:f>
              <c:numCache>
                <c:formatCode>0.00%</c:formatCode>
                <c:ptCount val="2"/>
                <c:pt idx="0">
                  <c:v>4.1500000000000002E-2</c:v>
                </c:pt>
                <c:pt idx="1">
                  <c:v>0.95850000000000002</c:v>
                </c:pt>
              </c:numCache>
            </c:numRef>
          </c:val>
        </c:ser>
        <c:ser>
          <c:idx val="2"/>
          <c:order val="2"/>
          <c:tx>
            <c:strRef>
              <c:f>Премија!$K$37</c:f>
              <c:strCache>
                <c:ptCount val="1"/>
                <c:pt idx="0">
                  <c:v>2009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Премија!$L$37:$M$37</c:f>
              <c:numCache>
                <c:formatCode>0.00%</c:formatCode>
                <c:ptCount val="2"/>
                <c:pt idx="0">
                  <c:v>4.8700000000000014E-2</c:v>
                </c:pt>
                <c:pt idx="1">
                  <c:v>0.95130000000000003</c:v>
                </c:pt>
              </c:numCache>
            </c:numRef>
          </c:val>
        </c:ser>
        <c:axId val="59092352"/>
        <c:axId val="59110528"/>
      </c:barChart>
      <c:catAx>
        <c:axId val="59092352"/>
        <c:scaling>
          <c:orientation val="minMax"/>
        </c:scaling>
        <c:axPos val="b"/>
        <c:numFmt formatCode="General" sourceLinked="1"/>
        <c:majorTickMark val="none"/>
        <c:tickLblPos val="nextTo"/>
        <c:crossAx val="59110528"/>
        <c:crosses val="autoZero"/>
        <c:auto val="1"/>
        <c:lblAlgn val="ctr"/>
        <c:lblOffset val="100"/>
      </c:catAx>
      <c:valAx>
        <c:axId val="59110528"/>
        <c:scaling>
          <c:orientation val="minMax"/>
        </c:scaling>
        <c:axPos val="l"/>
        <c:majorGridlines/>
        <c:numFmt formatCode="0.00%" sourceLinked="1"/>
        <c:tickLblPos val="nextTo"/>
        <c:crossAx val="5909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72828745244089"/>
          <c:y val="0.8581627296587927"/>
          <c:w val="0.36437087224562448"/>
          <c:h val="0.11689231554389036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Structure</a:t>
            </a:r>
            <a:r>
              <a:rPr lang="en-US" baseline="0"/>
              <a:t> of premium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Премија!$K$35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Премија!$L$35:$M$35</c:f>
              <c:numCache>
                <c:formatCode>0.00%</c:formatCode>
                <c:ptCount val="2"/>
                <c:pt idx="0">
                  <c:v>2.8000000000000001E-2</c:v>
                </c:pt>
                <c:pt idx="1">
                  <c:v>0.97200000000000064</c:v>
                </c:pt>
              </c:numCache>
            </c:numRef>
          </c:val>
        </c:ser>
        <c:ser>
          <c:idx val="1"/>
          <c:order val="1"/>
          <c:tx>
            <c:strRef>
              <c:f>Премија!$K$36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Премија!$L$36:$M$36</c:f>
              <c:numCache>
                <c:formatCode>0.00%</c:formatCode>
                <c:ptCount val="2"/>
                <c:pt idx="0">
                  <c:v>4.1500000000000002E-2</c:v>
                </c:pt>
                <c:pt idx="1">
                  <c:v>0.95850000000000002</c:v>
                </c:pt>
              </c:numCache>
            </c:numRef>
          </c:val>
        </c:ser>
        <c:ser>
          <c:idx val="2"/>
          <c:order val="2"/>
          <c:tx>
            <c:strRef>
              <c:f>Премија!$K$37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Премија!$L$37:$M$37</c:f>
              <c:numCache>
                <c:formatCode>0.00%</c:formatCode>
                <c:ptCount val="2"/>
                <c:pt idx="0">
                  <c:v>4.8700000000000014E-2</c:v>
                </c:pt>
                <c:pt idx="1">
                  <c:v>0.95130000000000003</c:v>
                </c:pt>
              </c:numCache>
            </c:numRef>
          </c:val>
        </c:ser>
        <c:axId val="65069440"/>
        <c:axId val="65070976"/>
      </c:barChart>
      <c:catAx>
        <c:axId val="65069440"/>
        <c:scaling>
          <c:orientation val="minMax"/>
        </c:scaling>
        <c:axPos val="b"/>
        <c:numFmt formatCode="General" sourceLinked="1"/>
        <c:majorTickMark val="none"/>
        <c:tickLblPos val="nextTo"/>
        <c:crossAx val="65070976"/>
        <c:crosses val="autoZero"/>
        <c:auto val="1"/>
        <c:lblAlgn val="ctr"/>
        <c:lblOffset val="100"/>
      </c:catAx>
      <c:valAx>
        <c:axId val="65070976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650694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Structure</a:t>
            </a:r>
            <a:r>
              <a:rPr lang="en-US" baseline="0"/>
              <a:t> of premium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0.16222390490566968"/>
          <c:y val="0.19480351414406533"/>
          <c:w val="0.80828878580824715"/>
          <c:h val="0.53445173519976652"/>
        </c:manualLayout>
      </c:layout>
      <c:barChart>
        <c:barDir val="col"/>
        <c:grouping val="clustered"/>
        <c:ser>
          <c:idx val="0"/>
          <c:order val="0"/>
          <c:tx>
            <c:strRef>
              <c:f>Премија!$K$35</c:f>
              <c:strCache>
                <c:ptCount val="1"/>
                <c:pt idx="0">
                  <c:v>2007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Премија!$L$35:$M$35</c:f>
              <c:numCache>
                <c:formatCode>0.00%</c:formatCode>
                <c:ptCount val="2"/>
                <c:pt idx="0">
                  <c:v>2.8000000000000001E-2</c:v>
                </c:pt>
                <c:pt idx="1">
                  <c:v>0.97200000000000064</c:v>
                </c:pt>
              </c:numCache>
            </c:numRef>
          </c:val>
        </c:ser>
        <c:ser>
          <c:idx val="1"/>
          <c:order val="1"/>
          <c:tx>
            <c:strRef>
              <c:f>Премија!$K$36</c:f>
              <c:strCache>
                <c:ptCount val="1"/>
                <c:pt idx="0">
                  <c:v>2008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Премија!$L$36:$M$36</c:f>
              <c:numCache>
                <c:formatCode>0.00%</c:formatCode>
                <c:ptCount val="2"/>
                <c:pt idx="0">
                  <c:v>4.1500000000000002E-2</c:v>
                </c:pt>
                <c:pt idx="1">
                  <c:v>0.95850000000000002</c:v>
                </c:pt>
              </c:numCache>
            </c:numRef>
          </c:val>
        </c:ser>
        <c:ser>
          <c:idx val="2"/>
          <c:order val="2"/>
          <c:tx>
            <c:strRef>
              <c:f>Премија!$K$37</c:f>
              <c:strCache>
                <c:ptCount val="1"/>
                <c:pt idx="0">
                  <c:v>2009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Премија!$L$33:$M$33</c:f>
              <c:strCache>
                <c:ptCount val="2"/>
                <c:pt idx="0">
                  <c:v>Life Insurance</c:v>
                </c:pt>
                <c:pt idx="1">
                  <c:v>Property Insurance</c:v>
                </c:pt>
              </c:strCache>
            </c:strRef>
          </c:cat>
          <c:val>
            <c:numRef>
              <c:f>Премија!$L$37:$M$37</c:f>
              <c:numCache>
                <c:formatCode>0.00%</c:formatCode>
                <c:ptCount val="2"/>
                <c:pt idx="0">
                  <c:v>4.8700000000000014E-2</c:v>
                </c:pt>
                <c:pt idx="1">
                  <c:v>0.95130000000000003</c:v>
                </c:pt>
              </c:numCache>
            </c:numRef>
          </c:val>
        </c:ser>
        <c:axId val="65115648"/>
        <c:axId val="65117184"/>
      </c:barChart>
      <c:catAx>
        <c:axId val="65115648"/>
        <c:scaling>
          <c:orientation val="minMax"/>
        </c:scaling>
        <c:axPos val="b"/>
        <c:numFmt formatCode="General" sourceLinked="1"/>
        <c:majorTickMark val="none"/>
        <c:tickLblPos val="nextTo"/>
        <c:crossAx val="65117184"/>
        <c:crosses val="autoZero"/>
        <c:auto val="1"/>
        <c:lblAlgn val="ctr"/>
        <c:lblOffset val="100"/>
      </c:catAx>
      <c:valAx>
        <c:axId val="65117184"/>
        <c:scaling>
          <c:orientation val="minMax"/>
        </c:scaling>
        <c:axPos val="l"/>
        <c:majorGridlines/>
        <c:numFmt formatCode="0.00%" sourceLinked="1"/>
        <c:tickLblPos val="nextTo"/>
        <c:crossAx val="6511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72828745244079"/>
          <c:y val="0.8581627296587927"/>
          <c:w val="0.36437087224562337"/>
          <c:h val="0.11689231554389036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hr-BA"/>
              <a:t>Struktura</a:t>
            </a:r>
            <a:r>
              <a:rPr lang="hr-BA" baseline="0"/>
              <a:t> i promene u udela na tržištu</a:t>
            </a:r>
            <a:endParaRPr lang="en-US"/>
          </a:p>
        </c:rich>
      </c:tx>
      <c:layout>
        <c:manualLayout>
          <c:xMode val="edge"/>
          <c:yMode val="edge"/>
          <c:x val="0.22101804716270954"/>
          <c:y val="2.7777777777777853E-2"/>
        </c:manualLayout>
      </c:layout>
    </c:title>
    <c:plotArea>
      <c:layout>
        <c:manualLayout>
          <c:layoutTarget val="inner"/>
          <c:xMode val="edge"/>
          <c:yMode val="edge"/>
          <c:x val="0.10127326078622209"/>
          <c:y val="0.19480351414406533"/>
          <c:w val="0.89872673921377855"/>
          <c:h val="0.53445173519976652"/>
        </c:manualLayout>
      </c:layout>
      <c:barChart>
        <c:barDir val="col"/>
        <c:grouping val="clustered"/>
        <c:ser>
          <c:idx val="0"/>
          <c:order val="0"/>
          <c:tx>
            <c:strRef>
              <c:f>Премија!$K$35</c:f>
              <c:strCache>
                <c:ptCount val="1"/>
                <c:pt idx="0">
                  <c:v>2007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Премија!$L$32:$M$32</c:f>
              <c:strCache>
                <c:ptCount val="2"/>
                <c:pt idx="0">
                  <c:v>Osiguruvanje života</c:v>
                </c:pt>
                <c:pt idx="1">
                  <c:v>Neživotno osiguranje</c:v>
                </c:pt>
              </c:strCache>
            </c:strRef>
          </c:cat>
          <c:val>
            <c:numRef>
              <c:f>Премија!$L$35:$M$35</c:f>
              <c:numCache>
                <c:formatCode>0.00%</c:formatCode>
                <c:ptCount val="2"/>
                <c:pt idx="0">
                  <c:v>2.8000000000000001E-2</c:v>
                </c:pt>
                <c:pt idx="1">
                  <c:v>0.97200000000000053</c:v>
                </c:pt>
              </c:numCache>
            </c:numRef>
          </c:val>
        </c:ser>
        <c:ser>
          <c:idx val="1"/>
          <c:order val="1"/>
          <c:tx>
            <c:strRef>
              <c:f>Премија!$K$36</c:f>
              <c:strCache>
                <c:ptCount val="1"/>
                <c:pt idx="0">
                  <c:v>2008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Премија!$L$32:$M$32</c:f>
              <c:strCache>
                <c:ptCount val="2"/>
                <c:pt idx="0">
                  <c:v>Osiguruvanje života</c:v>
                </c:pt>
                <c:pt idx="1">
                  <c:v>Neživotno osiguranje</c:v>
                </c:pt>
              </c:strCache>
            </c:strRef>
          </c:cat>
          <c:val>
            <c:numRef>
              <c:f>Премија!$L$36:$M$36</c:f>
              <c:numCache>
                <c:formatCode>0.00%</c:formatCode>
                <c:ptCount val="2"/>
                <c:pt idx="0">
                  <c:v>4.1500000000000002E-2</c:v>
                </c:pt>
                <c:pt idx="1">
                  <c:v>0.95850000000000002</c:v>
                </c:pt>
              </c:numCache>
            </c:numRef>
          </c:val>
        </c:ser>
        <c:ser>
          <c:idx val="2"/>
          <c:order val="2"/>
          <c:tx>
            <c:strRef>
              <c:f>Премија!$K$37</c:f>
              <c:strCache>
                <c:ptCount val="1"/>
                <c:pt idx="0">
                  <c:v>2009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Премија!$L$32:$M$32</c:f>
              <c:strCache>
                <c:ptCount val="2"/>
                <c:pt idx="0">
                  <c:v>Osiguruvanje života</c:v>
                </c:pt>
                <c:pt idx="1">
                  <c:v>Neživotno osiguranje</c:v>
                </c:pt>
              </c:strCache>
            </c:strRef>
          </c:cat>
          <c:val>
            <c:numRef>
              <c:f>Премија!$L$37:$M$37</c:f>
              <c:numCache>
                <c:formatCode>0.00%</c:formatCode>
                <c:ptCount val="2"/>
                <c:pt idx="0">
                  <c:v>4.8700000000000014E-2</c:v>
                </c:pt>
                <c:pt idx="1">
                  <c:v>0.95130000000000003</c:v>
                </c:pt>
              </c:numCache>
            </c:numRef>
          </c:val>
        </c:ser>
        <c:axId val="65168896"/>
        <c:axId val="65170432"/>
      </c:barChart>
      <c:catAx>
        <c:axId val="65168896"/>
        <c:scaling>
          <c:orientation val="minMax"/>
        </c:scaling>
        <c:axPos val="b"/>
        <c:numFmt formatCode="General" sourceLinked="1"/>
        <c:majorTickMark val="none"/>
        <c:tickLblPos val="nextTo"/>
        <c:crossAx val="65170432"/>
        <c:crosses val="autoZero"/>
        <c:auto val="1"/>
        <c:lblAlgn val="ctr"/>
        <c:lblOffset val="100"/>
      </c:catAx>
      <c:valAx>
        <c:axId val="65170432"/>
        <c:scaling>
          <c:orientation val="minMax"/>
        </c:scaling>
        <c:axPos val="l"/>
        <c:majorGridlines/>
        <c:numFmt formatCode="0%" sourceLinked="0"/>
        <c:tickLblPos val="nextTo"/>
        <c:crossAx val="6516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728287452440651"/>
          <c:y val="0.8581627296587927"/>
          <c:w val="0.36437087224562176"/>
          <c:h val="0.11689231554389036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Osiguruvanje na zivot i imot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876612497905838"/>
          <c:y val="0.16755796150481189"/>
          <c:w val="0.81178937007874064"/>
          <c:h val="0.56594305920093324"/>
        </c:manualLayout>
      </c:layout>
      <c:lineChart>
        <c:grouping val="standard"/>
        <c:ser>
          <c:idx val="0"/>
          <c:order val="0"/>
          <c:tx>
            <c:strRef>
              <c:f>Штети!$B$50</c:f>
              <c:strCache>
                <c:ptCount val="1"/>
                <c:pt idx="0">
                  <c:v>Imotno osiguruvanje</c:v>
                </c:pt>
              </c:strCache>
            </c:strRef>
          </c:tx>
          <c:spPr>
            <a:ln w="38100">
              <a:solidFill>
                <a:schemeClr val="accent5">
                  <a:lumMod val="10000"/>
                </a:schemeClr>
              </a:solidFill>
            </a:ln>
          </c:spPr>
          <c:marker>
            <c:spPr>
              <a:ln w="38100">
                <a:solidFill>
                  <a:schemeClr val="accent5">
                    <a:lumMod val="1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05"/>
                  <c:y val="-6.0185185185185217E-2"/>
                </c:manualLayout>
              </c:layout>
              <c:showVal val="1"/>
            </c:dLbl>
            <c:dLbl>
              <c:idx val="1"/>
              <c:layout>
                <c:manualLayout>
                  <c:x val="-1.1111111111111165E-2"/>
                  <c:y val="3.2407407407407961E-2"/>
                </c:manualLayout>
              </c:layout>
              <c:showVal val="1"/>
            </c:dLbl>
            <c:dLbl>
              <c:idx val="3"/>
              <c:layout>
                <c:manualLayout>
                  <c:x val="-1.9444444444444445E-2"/>
                  <c:y val="-8.3333333333333343E-2"/>
                </c:manualLayout>
              </c:layout>
              <c:showVal val="1"/>
            </c:dLbl>
            <c:dLbl>
              <c:idx val="4"/>
              <c:layout>
                <c:manualLayout>
                  <c:x val="-8.3333333333333367E-3"/>
                  <c:y val="6.9444444444444503E-2"/>
                </c:manualLayout>
              </c:layout>
              <c:showVal val="1"/>
            </c:dLbl>
            <c:dLbl>
              <c:idx val="5"/>
              <c:layout>
                <c:manualLayout>
                  <c:x val="-8.3333333333333367E-3"/>
                  <c:y val="-5.5555555555555455E-2"/>
                </c:manualLayout>
              </c:layout>
              <c:showVal val="1"/>
            </c:dLbl>
            <c:numFmt formatCode="#,##0;[Red]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numRef>
              <c:f>Штети!$D$61:$D$66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Штети!$F$67:$F$72</c:f>
              <c:numCache>
                <c:formatCode>_-* #,##0.00\ _д_е_н_._-;\-* #,##0.00\ _д_е_н_._-;_-* "-"??\ _д_е_н_._-;_-@_-</c:formatCode>
                <c:ptCount val="6"/>
                <c:pt idx="0">
                  <c:v>67943.268292682929</c:v>
                </c:pt>
                <c:pt idx="1">
                  <c:v>70685.121951219509</c:v>
                </c:pt>
                <c:pt idx="2">
                  <c:v>72941.934959349368</c:v>
                </c:pt>
                <c:pt idx="3">
                  <c:v>87489.05691056911</c:v>
                </c:pt>
                <c:pt idx="4">
                  <c:v>96546.894308943083</c:v>
                </c:pt>
                <c:pt idx="5">
                  <c:v>100079.83739837399</c:v>
                </c:pt>
              </c:numCache>
            </c:numRef>
          </c:val>
        </c:ser>
        <c:ser>
          <c:idx val="1"/>
          <c:order val="1"/>
          <c:tx>
            <c:v>Zivotno osiguruvanje</c:v>
          </c:tx>
          <c:dLbls>
            <c:dLbl>
              <c:idx val="0"/>
              <c:layout>
                <c:manualLayout>
                  <c:x val="-4.7222544971044333E-2"/>
                  <c:y val="-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1.9436419404183301E-2"/>
                  <c:y val="-7.4074074074074153E-2"/>
                </c:manualLayout>
              </c:layout>
              <c:showVal val="1"/>
            </c:dLbl>
            <c:dLbl>
              <c:idx val="2"/>
              <c:layout>
                <c:manualLayout>
                  <c:x val="-2.7736985238682207E-3"/>
                  <c:y val="-7.8704068241469818E-2"/>
                </c:manualLayout>
              </c:layout>
              <c:showVal val="1"/>
            </c:dLbl>
            <c:dLbl>
              <c:idx val="3"/>
              <c:layout>
                <c:manualLayout>
                  <c:x val="-1.6621879807562443E-2"/>
                  <c:y val="-8.3333333333333343E-2"/>
                </c:manualLayout>
              </c:layout>
              <c:showVal val="1"/>
            </c:dLbl>
            <c:dLbl>
              <c:idx val="4"/>
              <c:layout>
                <c:manualLayout>
                  <c:x val="-3.3353833950244653E-2"/>
                  <c:y val="-8.3333333333333245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7037037037037056E-2"/>
                </c:manualLayout>
              </c:layout>
              <c:showVal val="1"/>
            </c:dLbl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showVal val="1"/>
          </c:dLbls>
          <c:cat>
            <c:numRef>
              <c:f>Штети!$D$61:$D$66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</c:numCache>
            </c:numRef>
          </c:cat>
          <c:val>
            <c:numRef>
              <c:f>Штети!$E$67:$E$72</c:f>
              <c:numCache>
                <c:formatCode>_-* #,##0.00\ _д_е_н_._-;\-* #,##0.00\ _д_е_н_._-;_-* "-"??\ _д_е_н_._-;_-@_-</c:formatCode>
                <c:ptCount val="6"/>
                <c:pt idx="0">
                  <c:v>1714.4065040650516</c:v>
                </c:pt>
                <c:pt idx="1">
                  <c:v>1720.9756097561103</c:v>
                </c:pt>
                <c:pt idx="2">
                  <c:v>1776.7804878048778</c:v>
                </c:pt>
                <c:pt idx="3">
                  <c:v>1880.7967479674801</c:v>
                </c:pt>
                <c:pt idx="4">
                  <c:v>2783.8373983740139</c:v>
                </c:pt>
                <c:pt idx="5">
                  <c:v>4336.0975609756124</c:v>
                </c:pt>
              </c:numCache>
            </c:numRef>
          </c:val>
        </c:ser>
        <c:marker val="1"/>
        <c:axId val="65286912"/>
        <c:axId val="65288448"/>
      </c:lineChart>
      <c:catAx>
        <c:axId val="65286912"/>
        <c:scaling>
          <c:orientation val="minMax"/>
        </c:scaling>
        <c:axPos val="b"/>
        <c:numFmt formatCode="General" sourceLinked="1"/>
        <c:majorTickMark val="none"/>
        <c:tickLblPos val="nextTo"/>
        <c:crossAx val="65288448"/>
        <c:crosses val="autoZero"/>
        <c:auto val="1"/>
        <c:lblAlgn val="ctr"/>
        <c:lblOffset val="100"/>
      </c:catAx>
      <c:valAx>
        <c:axId val="65288448"/>
        <c:scaling>
          <c:orientation val="minMax"/>
        </c:scaling>
        <c:axPos val="l"/>
        <c:majorGridlines/>
        <c:numFmt formatCode="_-* #,##0\ _д_е_н_._-;\-* #,##0\ _д_е_н_._-;_-* &quot;-&quot;\ _д_е_н_._-;_-@_-" sourceLinked="0"/>
        <c:majorTickMark val="none"/>
        <c:tickLblPos val="nextTo"/>
        <c:spPr>
          <a:ln w="9525">
            <a:noFill/>
          </a:ln>
        </c:spPr>
        <c:crossAx val="6528691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05"/>
          <c:y val="0.88850503062117936"/>
          <c:w val="0.91388888888888964"/>
          <c:h val="8.3717191601050026E-2"/>
        </c:manualLayout>
      </c:layout>
    </c:legend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1504855643044615E-2"/>
          <c:y val="5.6302686428902522E-2"/>
          <c:w val="0.91799580052493646"/>
          <c:h val="0.69649095946340278"/>
        </c:manualLayout>
      </c:layout>
      <c:lineChart>
        <c:grouping val="stacked"/>
        <c:ser>
          <c:idx val="0"/>
          <c:order val="0"/>
          <c:tx>
            <c:strRef>
              <c:f>Премија!$I$18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2.6246719160105052E-2"/>
                  <c:y val="-4.6296296296296523E-2"/>
                </c:manualLayout>
              </c:layout>
              <c:showVal val="1"/>
            </c:dLbl>
            <c:dLbl>
              <c:idx val="1"/>
              <c:layout>
                <c:manualLayout>
                  <c:x val="-3.8495188101487311E-2"/>
                  <c:y val="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-3.3245844269466411E-2"/>
                  <c:y val="4.6296296296296537E-3"/>
                </c:manualLayout>
              </c:layout>
              <c:showVal val="1"/>
            </c:dLbl>
            <c:dLbl>
              <c:idx val="5"/>
              <c:layout>
                <c:manualLayout>
                  <c:x val="-3.1496062992126046E-2"/>
                  <c:y val="-1.8518518518518583E-2"/>
                </c:manualLayout>
              </c:layout>
              <c:showVal val="1"/>
            </c:dLbl>
            <c:dLbl>
              <c:idx val="8"/>
              <c:layout>
                <c:manualLayout>
                  <c:x val="-1.9247594050743663E-2"/>
                  <c:y val="-2.7777777777778012E-2"/>
                </c:manualLayout>
              </c:layout>
              <c:showVal val="1"/>
            </c:dLbl>
            <c:dLbl>
              <c:idx val="9"/>
              <c:layout>
                <c:manualLayout>
                  <c:x val="-3.1496062992125991E-2"/>
                  <c:y val="2.7777777777778012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Премија!$E$73:$E$85</c:f>
              <c:strCache>
                <c:ptCount val="13"/>
                <c:pt idx="0">
                  <c:v> Qbe </c:v>
                </c:pt>
                <c:pt idx="1">
                  <c:v> Vardar  </c:v>
                </c:pt>
                <c:pt idx="2">
                  <c:v> Evroins  </c:v>
                </c:pt>
                <c:pt idx="3">
                  <c:v> SavaTabak </c:v>
                </c:pt>
                <c:pt idx="4">
                  <c:v> Winner </c:v>
                </c:pt>
                <c:pt idx="5">
                  <c:v> Eurolink  </c:v>
                </c:pt>
                <c:pt idx="6">
                  <c:v> Insig </c:v>
                </c:pt>
                <c:pt idx="7">
                  <c:v> Uniqa  </c:v>
                </c:pt>
                <c:pt idx="8">
                  <c:v> Insance Policy  </c:v>
                </c:pt>
                <c:pt idx="9">
                  <c:v> Albsig </c:v>
                </c:pt>
                <c:pt idx="10">
                  <c:v>Croatia property  </c:v>
                </c:pt>
                <c:pt idx="11">
                  <c:v>Croatia life insurance </c:v>
                </c:pt>
                <c:pt idx="12">
                  <c:v> Grawe </c:v>
                </c:pt>
              </c:strCache>
            </c:strRef>
          </c:cat>
          <c:val>
            <c:numRef>
              <c:f>Премија!$I$20:$I$32</c:f>
              <c:numCache>
                <c:formatCode>0.00%</c:formatCode>
                <c:ptCount val="13"/>
                <c:pt idx="0">
                  <c:v>0.18464754779976322</c:v>
                </c:pt>
                <c:pt idx="1">
                  <c:v>0.21306563182269875</c:v>
                </c:pt>
                <c:pt idx="2">
                  <c:v>5.7206014719119014E-2</c:v>
                </c:pt>
                <c:pt idx="3">
                  <c:v>0.15629673694013088</c:v>
                </c:pt>
                <c:pt idx="4">
                  <c:v>4.2341604402654796E-2</c:v>
                </c:pt>
                <c:pt idx="5">
                  <c:v>9.4382379414412063E-2</c:v>
                </c:pt>
                <c:pt idx="6">
                  <c:v>2.9555810252305512E-2</c:v>
                </c:pt>
                <c:pt idx="7">
                  <c:v>5.1758445740767767E-2</c:v>
                </c:pt>
                <c:pt idx="8">
                  <c:v>8.9596329875202843E-2</c:v>
                </c:pt>
                <c:pt idx="9">
                  <c:v>4.4737743670560826E-2</c:v>
                </c:pt>
                <c:pt idx="10">
                  <c:v>0</c:v>
                </c:pt>
                <c:pt idx="11">
                  <c:v>1.4207874074604693E-2</c:v>
                </c:pt>
                <c:pt idx="12">
                  <c:v>2.2203881287782782E-2</c:v>
                </c:pt>
              </c:numCache>
            </c:numRef>
          </c:val>
        </c:ser>
        <c:ser>
          <c:idx val="1"/>
          <c:order val="1"/>
          <c:tx>
            <c:strRef>
              <c:f>Премија!$G$18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2"/>
              <c:layout>
                <c:manualLayout>
                  <c:x val="-1.9247594050743663E-2"/>
                  <c:y val="-7.8703703703703734E-2"/>
                </c:manualLayout>
              </c:layout>
              <c:showVal val="1"/>
            </c:dLbl>
            <c:dLbl>
              <c:idx val="4"/>
              <c:layout>
                <c:manualLayout>
                  <c:x val="-2.099737532808409E-2"/>
                  <c:y val="-6.9444444444444503E-2"/>
                </c:manualLayout>
              </c:layout>
              <c:showVal val="1"/>
            </c:dLbl>
            <c:dLbl>
              <c:idx val="6"/>
              <c:layout>
                <c:manualLayout>
                  <c:x val="-1.749781277340326E-2"/>
                  <c:y val="-6.9444444444444503E-2"/>
                </c:manualLayout>
              </c:layout>
              <c:showVal val="1"/>
            </c:dLbl>
            <c:dLbl>
              <c:idx val="7"/>
              <c:layout>
                <c:manualLayout>
                  <c:x val="-8.7489063867016627E-3"/>
                  <c:y val="-4.1666666666666664E-2"/>
                </c:manualLayout>
              </c:layout>
              <c:showVal val="1"/>
            </c:dLbl>
            <c:dLbl>
              <c:idx val="10"/>
              <c:layout>
                <c:manualLayout>
                  <c:x val="-1.7497812773403319E-3"/>
                  <c:y val="-5.5555555555555455E-2"/>
                </c:manualLayout>
              </c:layout>
              <c:showVal val="1"/>
            </c:dLbl>
            <c:dLbl>
              <c:idx val="11"/>
              <c:layout>
                <c:manualLayout>
                  <c:x val="-1.7497812773403319E-3"/>
                  <c:y val="-7.8703703703703734E-2"/>
                </c:manualLayout>
              </c:layout>
              <c:showVal val="1"/>
            </c:dLbl>
            <c:dLbl>
              <c:idx val="12"/>
              <c:layout>
                <c:manualLayout>
                  <c:x val="-3.499562554680665E-3"/>
                  <c:y val="-8.333333333333334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</c:dLbls>
          <c:cat>
            <c:strRef>
              <c:f>Премија!$E$73:$E$85</c:f>
              <c:strCache>
                <c:ptCount val="13"/>
                <c:pt idx="0">
                  <c:v> Qbe </c:v>
                </c:pt>
                <c:pt idx="1">
                  <c:v> Vardar  </c:v>
                </c:pt>
                <c:pt idx="2">
                  <c:v> Evroins  </c:v>
                </c:pt>
                <c:pt idx="3">
                  <c:v> SavaTabak </c:v>
                </c:pt>
                <c:pt idx="4">
                  <c:v> Winner </c:v>
                </c:pt>
                <c:pt idx="5">
                  <c:v> Eurolink  </c:v>
                </c:pt>
                <c:pt idx="6">
                  <c:v> Insig </c:v>
                </c:pt>
                <c:pt idx="7">
                  <c:v> Uniqa  </c:v>
                </c:pt>
                <c:pt idx="8">
                  <c:v> Insance Policy  </c:v>
                </c:pt>
                <c:pt idx="9">
                  <c:v> Albsig </c:v>
                </c:pt>
                <c:pt idx="10">
                  <c:v>Croatia property  </c:v>
                </c:pt>
                <c:pt idx="11">
                  <c:v>Croatia life insurance </c:v>
                </c:pt>
                <c:pt idx="12">
                  <c:v> Grawe </c:v>
                </c:pt>
              </c:strCache>
            </c:strRef>
          </c:cat>
          <c:val>
            <c:numRef>
              <c:f>Премија!$G$20:$G$32</c:f>
              <c:numCache>
                <c:formatCode>0.00%</c:formatCode>
                <c:ptCount val="13"/>
                <c:pt idx="0">
                  <c:v>0.14736235119047708</c:v>
                </c:pt>
                <c:pt idx="1">
                  <c:v>0.21288949275362387</c:v>
                </c:pt>
                <c:pt idx="2">
                  <c:v>6.7188308747412009E-2</c:v>
                </c:pt>
                <c:pt idx="3">
                  <c:v>0.16553167054865417</c:v>
                </c:pt>
                <c:pt idx="4">
                  <c:v>4.9372735507246704E-2</c:v>
                </c:pt>
                <c:pt idx="5">
                  <c:v>9.9145800983437421E-2</c:v>
                </c:pt>
                <c:pt idx="6">
                  <c:v>2.7583624482401682E-2</c:v>
                </c:pt>
                <c:pt idx="7">
                  <c:v>5.8193096532091336E-2</c:v>
                </c:pt>
                <c:pt idx="8">
                  <c:v>8.1950698757764048E-2</c:v>
                </c:pt>
                <c:pt idx="9">
                  <c:v>4.0251520445134567E-2</c:v>
                </c:pt>
                <c:pt idx="10">
                  <c:v>5.4401203416149114E-3</c:v>
                </c:pt>
                <c:pt idx="11">
                  <c:v>1.8348214285714287E-2</c:v>
                </c:pt>
                <c:pt idx="12">
                  <c:v>2.6742365424430765E-2</c:v>
                </c:pt>
              </c:numCache>
            </c:numRef>
          </c:val>
        </c:ser>
        <c:marker val="1"/>
        <c:axId val="65212416"/>
        <c:axId val="65213952"/>
      </c:lineChart>
      <c:catAx>
        <c:axId val="6521241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5213952"/>
        <c:crosses val="autoZero"/>
        <c:auto val="1"/>
        <c:lblAlgn val="ctr"/>
        <c:lblOffset val="100"/>
      </c:catAx>
      <c:valAx>
        <c:axId val="65213952"/>
        <c:scaling>
          <c:orientation val="minMax"/>
        </c:scaling>
        <c:axPos val="l"/>
        <c:majorGridlines/>
        <c:numFmt formatCode="0%" sourceLinked="0"/>
        <c:tickLblPos val="nextTo"/>
        <c:crossAx val="6521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149946062567496"/>
          <c:y val="0.90702354913969052"/>
          <c:w val="0.61549083063646448"/>
          <c:h val="8.8730679498396539E-2"/>
        </c:manualLayout>
      </c:layout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Year 2008 and 2009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3807961504812604E-2"/>
          <c:y val="0.16702573636628754"/>
          <c:w val="0.88078477690288715"/>
          <c:h val="0.62609507144940701"/>
        </c:manualLayout>
      </c:layout>
      <c:bubbleChart>
        <c:ser>
          <c:idx val="0"/>
          <c:order val="0"/>
          <c:tx>
            <c:strRef>
              <c:f>Премија!$L$78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0.11388888888888885"/>
                  <c:y val="-8.796296296296340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0277777777777777"/>
                  <c:y val="-4.16666666666666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1388888888888885"/>
                  <c:y val="0.10185185185185186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0833333333333336"/>
                  <c:y val="0.11574074074074119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10555555555555562"/>
                  <c:y val="-0.11574074074074112"/>
                </c:manualLayout>
              </c:layout>
              <c:dLblPos val="r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Val val="1"/>
          </c:dLbls>
          <c:xVal>
            <c:strRef>
              <c:f>[TabeliZbirni2009.xls]Премија!$K$79,[TabeliZbirni2009.xls]Премија!$K$80,[TabeliZbirni2009.xls]Премија!$K$82,[TabeliZbirni2009.xls]Премија!$K$84,[TabeliZbirni2009.xls]Премија!$K$87</c:f>
              <c:strCache>
                <c:ptCount val="5"/>
                <c:pt idx="0">
                  <c:v> Qbe </c:v>
                </c:pt>
                <c:pt idx="1">
                  <c:v> Vardar  </c:v>
                </c:pt>
                <c:pt idx="2">
                  <c:v> SavaTabak </c:v>
                </c:pt>
                <c:pt idx="3">
                  <c:v> Eurolink  </c:v>
                </c:pt>
                <c:pt idx="4">
                  <c:v> Insance Policy  </c:v>
                </c:pt>
              </c:strCache>
            </c:strRef>
          </c:xVal>
          <c:yVal>
            <c:numRef>
              <c:f>[TabeliZbirni2009.xls]Премија!$L$79,[TabeliZbirni2009.xls]Премија!$L$80,[TabeliZbirni2009.xls]Премија!$L$82,[TabeliZbirni2009.xls]Премија!$L$84,[TabeliZbirni2009.xls]Премија!$L$87</c:f>
              <c:numCache>
                <c:formatCode>0.00%</c:formatCode>
                <c:ptCount val="5"/>
                <c:pt idx="0">
                  <c:v>0.18464754779976328</c:v>
                </c:pt>
                <c:pt idx="1">
                  <c:v>0.21306563182269886</c:v>
                </c:pt>
                <c:pt idx="2">
                  <c:v>0.15629673694013096</c:v>
                </c:pt>
                <c:pt idx="3">
                  <c:v>9.4382379414412063E-2</c:v>
                </c:pt>
                <c:pt idx="4">
                  <c:v>8.9596329875202926E-2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ser>
          <c:idx val="1"/>
          <c:order val="1"/>
          <c:tx>
            <c:strRef>
              <c:f>Премија!$M$78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0"/>
              <c:layout>
                <c:manualLayout>
                  <c:x val="-0.12222222222222294"/>
                  <c:y val="0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1666666666666672"/>
                  <c:y val="4.16666666666666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25"/>
                  <c:y val="-1.388888888888892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1666666666666672"/>
                  <c:y val="-8.796296296296340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11388888888888885"/>
                  <c:y val="9.7222222222222224E-2"/>
                </c:manualLayout>
              </c:layout>
              <c:dLblPos val="r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Val val="1"/>
          </c:dLbls>
          <c:xVal>
            <c:strRef>
              <c:f>[TabeliZbirni2009.xls]Премија!$K$79,[TabeliZbirni2009.xls]Премија!$K$80,[TabeliZbirni2009.xls]Премија!$K$82,[TabeliZbirni2009.xls]Премија!$K$84,[TabeliZbirni2009.xls]Премија!$K$87</c:f>
              <c:strCache>
                <c:ptCount val="5"/>
                <c:pt idx="0">
                  <c:v> Qbe </c:v>
                </c:pt>
                <c:pt idx="1">
                  <c:v> Vardar  </c:v>
                </c:pt>
                <c:pt idx="2">
                  <c:v> SavaTabak </c:v>
                </c:pt>
                <c:pt idx="3">
                  <c:v> Eurolink  </c:v>
                </c:pt>
                <c:pt idx="4">
                  <c:v> Insance Policy  </c:v>
                </c:pt>
              </c:strCache>
            </c:strRef>
          </c:xVal>
          <c:yVal>
            <c:numRef>
              <c:f>[TabeliZbirni2009.xls]Премија!$M$79,[TabeliZbirni2009.xls]Премија!$M$80,[TabeliZbirni2009.xls]Премија!$M$82,[TabeliZbirni2009.xls]Премија!$M$84,[TabeliZbirni2009.xls]Премија!$M$87</c:f>
              <c:numCache>
                <c:formatCode>0.00%</c:formatCode>
                <c:ptCount val="5"/>
                <c:pt idx="0">
                  <c:v>0.14736235119047719</c:v>
                </c:pt>
                <c:pt idx="1">
                  <c:v>0.21288949275362395</c:v>
                </c:pt>
                <c:pt idx="2">
                  <c:v>0.16553167054865417</c:v>
                </c:pt>
                <c:pt idx="3">
                  <c:v>9.914580098343749E-2</c:v>
                </c:pt>
                <c:pt idx="4">
                  <c:v>8.1950698757764048E-2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bubbleScale val="100"/>
        <c:axId val="65782144"/>
        <c:axId val="65783680"/>
      </c:bubbleChart>
      <c:valAx>
        <c:axId val="65782144"/>
        <c:scaling>
          <c:orientation val="minMax"/>
        </c:scaling>
        <c:axPos val="b"/>
        <c:numFmt formatCode="General" sourceLinked="1"/>
        <c:majorTickMark val="none"/>
        <c:tickLblPos val="nextTo"/>
        <c:crossAx val="65783680"/>
        <c:crosses val="autoZero"/>
        <c:crossBetween val="midCat"/>
      </c:valAx>
      <c:valAx>
        <c:axId val="65783680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65782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982086614173228"/>
          <c:y val="0.91853966170895018"/>
          <c:w val="0.5674013560804928"/>
          <c:h val="7.9471420239137142E-2"/>
        </c:manualLayout>
      </c:layout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hr-BA" dirty="0" smtClean="0"/>
              <a:t>Godine 2008 i 2009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3807961504812534E-2"/>
          <c:y val="0.16702573636628754"/>
          <c:w val="0.88248381452318714"/>
          <c:h val="0.67817831364829506"/>
        </c:manualLayout>
      </c:layout>
      <c:bubbleChart>
        <c:ser>
          <c:idx val="0"/>
          <c:order val="0"/>
          <c:tx>
            <c:strRef>
              <c:f>Премија!$L$78</c:f>
              <c:strCache>
                <c:ptCount val="1"/>
                <c:pt idx="0">
                  <c:v>2008</c:v>
                </c:pt>
              </c:strCache>
            </c:strRef>
          </c:tx>
          <c:dLbls>
            <c:dLbl>
              <c:idx val="0"/>
              <c:layout>
                <c:manualLayout>
                  <c:x val="-0.11388888888888885"/>
                  <c:y val="-8.796296296296335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0277777777777777"/>
                  <c:y val="-4.16666666666666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1388888888888885"/>
                  <c:y val="0.10185185185185186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0833333333333336"/>
                  <c:y val="0.11574074074074116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10555555555555562"/>
                  <c:y val="-0.11574074074074109"/>
                </c:manualLayout>
              </c:layout>
              <c:dLblPos val="r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Val val="1"/>
          </c:dLbls>
          <c:xVal>
            <c:strRef>
              <c:f>[TabeliZbirni2009.xls]Премија!$K$79,[TabeliZbirni2009.xls]Премија!$K$80,[TabeliZbirni2009.xls]Премија!$K$82,[TabeliZbirni2009.xls]Премија!$K$84,[TabeliZbirni2009.xls]Премија!$K$87</c:f>
              <c:strCache>
                <c:ptCount val="5"/>
                <c:pt idx="0">
                  <c:v> Qbe </c:v>
                </c:pt>
                <c:pt idx="1">
                  <c:v> Vardar  </c:v>
                </c:pt>
                <c:pt idx="2">
                  <c:v> SavaTabak </c:v>
                </c:pt>
                <c:pt idx="3">
                  <c:v> Eurolink  </c:v>
                </c:pt>
                <c:pt idx="4">
                  <c:v> Insance Policy  </c:v>
                </c:pt>
              </c:strCache>
            </c:strRef>
          </c:xVal>
          <c:yVal>
            <c:numRef>
              <c:f>[TabeliZbirni2009.xls]Премија!$L$79,[TabeliZbirni2009.xls]Премија!$L$80,[TabeliZbirni2009.xls]Премија!$L$82,[TabeliZbirni2009.xls]Премија!$L$84,[TabeliZbirni2009.xls]Премија!$L$87</c:f>
              <c:numCache>
                <c:formatCode>0.00%</c:formatCode>
                <c:ptCount val="5"/>
                <c:pt idx="0">
                  <c:v>0.18464754779976322</c:v>
                </c:pt>
                <c:pt idx="1">
                  <c:v>0.21306563182269875</c:v>
                </c:pt>
                <c:pt idx="2">
                  <c:v>0.15629673694013088</c:v>
                </c:pt>
                <c:pt idx="3">
                  <c:v>9.4382379414412063E-2</c:v>
                </c:pt>
                <c:pt idx="4">
                  <c:v>8.9596329875202843E-2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ser>
          <c:idx val="1"/>
          <c:order val="1"/>
          <c:tx>
            <c:strRef>
              <c:f>Премија!$M$78</c:f>
              <c:strCache>
                <c:ptCount val="1"/>
                <c:pt idx="0">
                  <c:v>2009</c:v>
                </c:pt>
              </c:strCache>
            </c:strRef>
          </c:tx>
          <c:dLbls>
            <c:dLbl>
              <c:idx val="0"/>
              <c:layout>
                <c:manualLayout>
                  <c:x val="-0.12222222222222286"/>
                  <c:y val="0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0.11666666666666672"/>
                  <c:y val="4.166666666666666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25"/>
                  <c:y val="-1.388888888888891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1666666666666672"/>
                  <c:y val="-8.796296296296335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11388888888888885"/>
                  <c:y val="9.7222222222222224E-2"/>
                </c:manualLayout>
              </c:layout>
              <c:dLblPos val="r"/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Val val="1"/>
          </c:dLbls>
          <c:xVal>
            <c:strRef>
              <c:f>[TabeliZbirni2009.xls]Премија!$K$79,[TabeliZbirni2009.xls]Премија!$K$80,[TabeliZbirni2009.xls]Премија!$K$82,[TabeliZbirni2009.xls]Премија!$K$84,[TabeliZbirni2009.xls]Премија!$K$87</c:f>
              <c:strCache>
                <c:ptCount val="5"/>
                <c:pt idx="0">
                  <c:v> Qbe </c:v>
                </c:pt>
                <c:pt idx="1">
                  <c:v> Vardar  </c:v>
                </c:pt>
                <c:pt idx="2">
                  <c:v> SavaTabak </c:v>
                </c:pt>
                <c:pt idx="3">
                  <c:v> Eurolink  </c:v>
                </c:pt>
                <c:pt idx="4">
                  <c:v> Insance Policy  </c:v>
                </c:pt>
              </c:strCache>
            </c:strRef>
          </c:xVal>
          <c:yVal>
            <c:numRef>
              <c:f>[TabeliZbirni2009.xls]Премија!$M$79,[TabeliZbirni2009.xls]Премија!$M$80,[TabeliZbirni2009.xls]Премија!$M$82,[TabeliZbirni2009.xls]Премија!$M$84,[TabeliZbirni2009.xls]Премија!$M$87</c:f>
              <c:numCache>
                <c:formatCode>0.00%</c:formatCode>
                <c:ptCount val="5"/>
                <c:pt idx="0">
                  <c:v>0.14736235119047708</c:v>
                </c:pt>
                <c:pt idx="1">
                  <c:v>0.21288949275362387</c:v>
                </c:pt>
                <c:pt idx="2">
                  <c:v>0.16553167054865417</c:v>
                </c:pt>
                <c:pt idx="3">
                  <c:v>9.9145800983437421E-2</c:v>
                </c:pt>
                <c:pt idx="4">
                  <c:v>8.1950698757764048E-2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1"/>
        </c:ser>
        <c:bubbleScale val="100"/>
        <c:axId val="66998272"/>
        <c:axId val="66999808"/>
      </c:bubbleChart>
      <c:valAx>
        <c:axId val="66998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6999808"/>
        <c:crosses val="autoZero"/>
        <c:crossBetween val="midCat"/>
      </c:valAx>
      <c:valAx>
        <c:axId val="66999808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66998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982080181153822"/>
          <c:y val="0.91853966170895041"/>
          <c:w val="0.56740136894652859"/>
          <c:h val="7.9471420239137128E-2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2BCDF-391A-4E5F-9B0F-4DE19341FB0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6F90D-A3D7-4CFA-9CA5-B25379CFA77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dirty="0" smtClean="0"/>
            <a:t>Osiguravajuć</a:t>
          </a:r>
          <a:r>
            <a:rPr lang="en-US" dirty="0" smtClean="0"/>
            <a:t>a</a:t>
          </a:r>
          <a:r>
            <a:rPr lang="hr-BA" dirty="0" smtClean="0"/>
            <a:t> društva</a:t>
          </a:r>
          <a:endParaRPr lang="en-US" dirty="0"/>
        </a:p>
      </dgm:t>
    </dgm:pt>
    <dgm:pt modelId="{B7C0AA4D-EBC2-45C4-B29B-1ACF3BE4F3FD}" type="parTrans" cxnId="{B910CF48-C9CB-444B-B49A-D455A07B217A}">
      <dgm:prSet/>
      <dgm:spPr/>
      <dgm:t>
        <a:bodyPr/>
        <a:lstStyle/>
        <a:p>
          <a:endParaRPr lang="en-US"/>
        </a:p>
      </dgm:t>
    </dgm:pt>
    <dgm:pt modelId="{5BD3A2DA-42D3-4B8B-B1A5-71459CA39B5A}" type="sibTrans" cxnId="{B910CF48-C9CB-444B-B49A-D455A07B217A}">
      <dgm:prSet/>
      <dgm:spPr/>
      <dgm:t>
        <a:bodyPr/>
        <a:lstStyle/>
        <a:p>
          <a:endParaRPr lang="en-US"/>
        </a:p>
      </dgm:t>
    </dgm:pt>
    <dgm:pt modelId="{1FB3B6DF-850B-4E32-A3CC-B85BA72D1BA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Osiguravaju</a:t>
          </a:r>
          <a:r>
            <a:rPr lang="hr-BA" dirty="0" smtClean="0"/>
            <a:t>ć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hr-BA" dirty="0" smtClean="0"/>
            <a:t>Agenti</a:t>
          </a:r>
          <a:endParaRPr lang="en-US" dirty="0"/>
        </a:p>
      </dgm:t>
    </dgm:pt>
    <dgm:pt modelId="{4CA56564-4E2F-456F-BE7C-FEE17560BBBC}" type="parTrans" cxnId="{81CD07C7-FDFB-4300-A5AA-0026637B9FF7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EAB2EC0-CC54-453F-A27B-38796134F2A4}" type="sibTrans" cxnId="{81CD07C7-FDFB-4300-A5AA-0026637B9FF7}">
      <dgm:prSet/>
      <dgm:spPr/>
      <dgm:t>
        <a:bodyPr/>
        <a:lstStyle/>
        <a:p>
          <a:endParaRPr lang="en-US"/>
        </a:p>
      </dgm:t>
    </dgm:pt>
    <dgm:pt modelId="{00ED0B22-4131-4BEC-958F-72FF7B75CBE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Brokerski</a:t>
          </a:r>
          <a:r>
            <a:rPr lang="en-US" dirty="0" smtClean="0"/>
            <a:t> </a:t>
          </a:r>
          <a:r>
            <a:rPr lang="en-US" dirty="0" err="1" smtClean="0"/>
            <a:t>dru</a:t>
          </a:r>
          <a:r>
            <a:rPr lang="hr-BA" dirty="0" smtClean="0"/>
            <a:t>š</a:t>
          </a:r>
          <a:r>
            <a:rPr lang="en-US" dirty="0" err="1" smtClean="0"/>
            <a:t>tva</a:t>
          </a:r>
          <a:endParaRPr lang="en-US" dirty="0"/>
        </a:p>
      </dgm:t>
    </dgm:pt>
    <dgm:pt modelId="{512287CA-391C-4E79-AB5B-33916A1B01C3}" type="parTrans" cxnId="{416F3B76-0285-4EFA-9D41-495EE146FFD8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D1222F0-B065-4FA4-99D2-8D04492A307B}" type="sibTrans" cxnId="{416F3B76-0285-4EFA-9D41-495EE146FFD8}">
      <dgm:prSet/>
      <dgm:spPr/>
      <dgm:t>
        <a:bodyPr/>
        <a:lstStyle/>
        <a:p>
          <a:endParaRPr lang="en-US"/>
        </a:p>
      </dgm:t>
    </dgm:pt>
    <dgm:pt modelId="{6F74F4E6-665A-4331-9EE4-7633C273FD0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dirty="0" smtClean="0"/>
            <a:t>Zastupnici</a:t>
          </a:r>
          <a:endParaRPr lang="en-US" dirty="0"/>
        </a:p>
      </dgm:t>
    </dgm:pt>
    <dgm:pt modelId="{018F59B5-C875-49BD-AE09-9301158B8D3C}" type="parTrans" cxnId="{4BBF63D6-AB81-4BEE-A2FE-28107E243D4B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491953D-EA1C-44AE-A93A-5F8319E11E43}" type="sibTrans" cxnId="{4BBF63D6-AB81-4BEE-A2FE-28107E243D4B}">
      <dgm:prSet/>
      <dgm:spPr/>
      <dgm:t>
        <a:bodyPr/>
        <a:lstStyle/>
        <a:p>
          <a:endParaRPr lang="en-US"/>
        </a:p>
      </dgm:t>
    </dgm:pt>
    <dgm:pt modelId="{84F10730-AE98-4A9B-80BC-11BDD32A7A6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BA" dirty="0" smtClean="0"/>
            <a:t>Krajni korisnik</a:t>
          </a:r>
          <a:endParaRPr lang="en-US" dirty="0"/>
        </a:p>
      </dgm:t>
    </dgm:pt>
    <dgm:pt modelId="{6C258387-EAA5-43EE-A73A-215F9B342609}" type="parTrans" cxnId="{686CC4F2-3CF2-4272-A86F-7D2FBBB64144}">
      <dgm:prSet/>
      <dgm:spPr/>
      <dgm:t>
        <a:bodyPr/>
        <a:lstStyle/>
        <a:p>
          <a:endParaRPr lang="en-US"/>
        </a:p>
      </dgm:t>
    </dgm:pt>
    <dgm:pt modelId="{F9590EC2-912A-4802-B410-C4B21E4ADABC}" type="sibTrans" cxnId="{686CC4F2-3CF2-4272-A86F-7D2FBBB64144}">
      <dgm:prSet/>
      <dgm:spPr/>
      <dgm:t>
        <a:bodyPr/>
        <a:lstStyle/>
        <a:p>
          <a:endParaRPr lang="en-US"/>
        </a:p>
      </dgm:t>
    </dgm:pt>
    <dgm:pt modelId="{34F826FA-71C2-4011-8363-884904E53733}" type="pres">
      <dgm:prSet presAssocID="{4CC2BCDF-391A-4E5F-9B0F-4DE19341FB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303455-F4A6-4900-AE01-010428D3DC73}" type="pres">
      <dgm:prSet presAssocID="{9FB6F90D-A3D7-4CFA-9CA5-B25379CFA774}" presName="root1" presStyleCnt="0"/>
      <dgm:spPr/>
    </dgm:pt>
    <dgm:pt modelId="{D547B7A5-2D30-4D00-9014-56862DD4363D}" type="pres">
      <dgm:prSet presAssocID="{9FB6F90D-A3D7-4CFA-9CA5-B25379CFA774}" presName="LevelOneTextNode" presStyleLbl="node0" presStyleIdx="0" presStyleCnt="2" custScaleX="47170" custScaleY="28235" custLinFactNeighborX="-21639" custLinFactNeighborY="-2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D210B7-DFEF-4902-8633-CE35930275B1}" type="pres">
      <dgm:prSet presAssocID="{9FB6F90D-A3D7-4CFA-9CA5-B25379CFA774}" presName="level2hierChild" presStyleCnt="0"/>
      <dgm:spPr/>
    </dgm:pt>
    <dgm:pt modelId="{A00CA131-EE73-4DD4-BF47-BB66DFD62194}" type="pres">
      <dgm:prSet presAssocID="{4CA56564-4E2F-456F-BE7C-FEE17560BBB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916EB4E-A730-4E1C-98E6-0ADE3F52AE29}" type="pres">
      <dgm:prSet presAssocID="{4CA56564-4E2F-456F-BE7C-FEE17560BBB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0B17665-A8F3-4A93-8C55-D5F9E3C0637A}" type="pres">
      <dgm:prSet presAssocID="{1FB3B6DF-850B-4E32-A3CC-B85BA72D1BA1}" presName="root2" presStyleCnt="0"/>
      <dgm:spPr/>
    </dgm:pt>
    <dgm:pt modelId="{FC936F67-F3F5-471B-AC7F-2982E6A60EC1}" type="pres">
      <dgm:prSet presAssocID="{1FB3B6DF-850B-4E32-A3CC-B85BA72D1BA1}" presName="LevelTwoTextNode" presStyleLbl="node2" presStyleIdx="0" presStyleCnt="3" custScaleX="53890" custScaleY="16940" custLinFactNeighborX="-45556" custLinFactNeighborY="-11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87F79-4948-44C1-B532-C109E3A9791A}" type="pres">
      <dgm:prSet presAssocID="{1FB3B6DF-850B-4E32-A3CC-B85BA72D1BA1}" presName="level3hierChild" presStyleCnt="0"/>
      <dgm:spPr/>
    </dgm:pt>
    <dgm:pt modelId="{8B268D9A-0535-46F4-AD03-00D03ECC695E}" type="pres">
      <dgm:prSet presAssocID="{512287CA-391C-4E79-AB5B-33916A1B01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372849D-391B-4FE8-8439-6208EB652219}" type="pres">
      <dgm:prSet presAssocID="{512287CA-391C-4E79-AB5B-33916A1B01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490C16C-467A-4A15-B44F-C906C171B02D}" type="pres">
      <dgm:prSet presAssocID="{00ED0B22-4131-4BEC-958F-72FF7B75CBE8}" presName="root2" presStyleCnt="0"/>
      <dgm:spPr/>
    </dgm:pt>
    <dgm:pt modelId="{2CB91858-D6CB-46EB-A948-DE4EC8683D0B}" type="pres">
      <dgm:prSet presAssocID="{00ED0B22-4131-4BEC-958F-72FF7B75CBE8}" presName="LevelTwoTextNode" presStyleLbl="node2" presStyleIdx="1" presStyleCnt="3" custScaleX="51603" custScaleY="17492" custLinFactNeighborX="-45556" custLinFactNeighborY="-7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754264-B449-44E8-8A26-17892C97E8E0}" type="pres">
      <dgm:prSet presAssocID="{00ED0B22-4131-4BEC-958F-72FF7B75CBE8}" presName="level3hierChild" presStyleCnt="0"/>
      <dgm:spPr/>
    </dgm:pt>
    <dgm:pt modelId="{B99325CF-F3DF-4273-B6A3-AC53787C251B}" type="pres">
      <dgm:prSet presAssocID="{018F59B5-C875-49BD-AE09-9301158B8D3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B3D0D80-B284-4CBD-86A8-8101A4EE8D43}" type="pres">
      <dgm:prSet presAssocID="{018F59B5-C875-49BD-AE09-9301158B8D3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CEFBF8-F36C-4E40-8A50-F01F9A1F8423}" type="pres">
      <dgm:prSet presAssocID="{6F74F4E6-665A-4331-9EE4-7633C273FD0C}" presName="root2" presStyleCnt="0"/>
      <dgm:spPr/>
    </dgm:pt>
    <dgm:pt modelId="{5B9ED01D-5DA7-4458-AA2F-B278A949BBD0}" type="pres">
      <dgm:prSet presAssocID="{6F74F4E6-665A-4331-9EE4-7633C273FD0C}" presName="LevelTwoTextNode" presStyleLbl="node2" presStyleIdx="2" presStyleCnt="3" custScaleX="53045" custScaleY="16289" custLinFactNeighborX="-43748" custLinFactNeighborY="-14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36048F-D463-4627-993A-E75EEBCC7C4F}" type="pres">
      <dgm:prSet presAssocID="{6F74F4E6-665A-4331-9EE4-7633C273FD0C}" presName="level3hierChild" presStyleCnt="0"/>
      <dgm:spPr/>
    </dgm:pt>
    <dgm:pt modelId="{0EA8C32D-40B4-4CAC-928D-D4A49B9AE336}" type="pres">
      <dgm:prSet presAssocID="{84F10730-AE98-4A9B-80BC-11BDD32A7A67}" presName="root1" presStyleCnt="0"/>
      <dgm:spPr/>
    </dgm:pt>
    <dgm:pt modelId="{5D32D451-8985-4D0E-89BD-518F99AFB585}" type="pres">
      <dgm:prSet presAssocID="{84F10730-AE98-4A9B-80BC-11BDD32A7A67}" presName="LevelOneTextNode" presStyleLbl="node0" presStyleIdx="1" presStyleCnt="2" custScaleX="47170" custScaleY="28235" custLinFactX="10289" custLinFactNeighborX="100000" custLinFactNeighborY="-56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5DBA7-AB6F-45A9-A1C7-AC170D08E4F5}" type="pres">
      <dgm:prSet presAssocID="{84F10730-AE98-4A9B-80BC-11BDD32A7A67}" presName="level2hierChild" presStyleCnt="0"/>
      <dgm:spPr/>
    </dgm:pt>
  </dgm:ptLst>
  <dgm:cxnLst>
    <dgm:cxn modelId="{92A35CD2-4378-4EEF-9FAF-80931EBEB514}" type="presOf" srcId="{84F10730-AE98-4A9B-80BC-11BDD32A7A67}" destId="{5D32D451-8985-4D0E-89BD-518F99AFB585}" srcOrd="0" destOrd="0" presId="urn:microsoft.com/office/officeart/2005/8/layout/hierarchy2"/>
    <dgm:cxn modelId="{5F0D6A65-1FD3-49E2-B9B0-D55DA743A701}" type="presOf" srcId="{1FB3B6DF-850B-4E32-A3CC-B85BA72D1BA1}" destId="{FC936F67-F3F5-471B-AC7F-2982E6A60EC1}" srcOrd="0" destOrd="0" presId="urn:microsoft.com/office/officeart/2005/8/layout/hierarchy2"/>
    <dgm:cxn modelId="{8AD1E94B-02E1-40F6-8A87-3F2462B4B783}" type="presOf" srcId="{6F74F4E6-665A-4331-9EE4-7633C273FD0C}" destId="{5B9ED01D-5DA7-4458-AA2F-B278A949BBD0}" srcOrd="0" destOrd="0" presId="urn:microsoft.com/office/officeart/2005/8/layout/hierarchy2"/>
    <dgm:cxn modelId="{7856387F-6AE0-451E-A2EC-69CC81736B07}" type="presOf" srcId="{018F59B5-C875-49BD-AE09-9301158B8D3C}" destId="{B99325CF-F3DF-4273-B6A3-AC53787C251B}" srcOrd="0" destOrd="0" presId="urn:microsoft.com/office/officeart/2005/8/layout/hierarchy2"/>
    <dgm:cxn modelId="{1BC85F75-BA23-473E-B38D-9B03C59C68DE}" type="presOf" srcId="{512287CA-391C-4E79-AB5B-33916A1B01C3}" destId="{6372849D-391B-4FE8-8439-6208EB652219}" srcOrd="1" destOrd="0" presId="urn:microsoft.com/office/officeart/2005/8/layout/hierarchy2"/>
    <dgm:cxn modelId="{416F3B76-0285-4EFA-9D41-495EE146FFD8}" srcId="{9FB6F90D-A3D7-4CFA-9CA5-B25379CFA774}" destId="{00ED0B22-4131-4BEC-958F-72FF7B75CBE8}" srcOrd="1" destOrd="0" parTransId="{512287CA-391C-4E79-AB5B-33916A1B01C3}" sibTransId="{AD1222F0-B065-4FA4-99D2-8D04492A307B}"/>
    <dgm:cxn modelId="{B910CF48-C9CB-444B-B49A-D455A07B217A}" srcId="{4CC2BCDF-391A-4E5F-9B0F-4DE19341FB07}" destId="{9FB6F90D-A3D7-4CFA-9CA5-B25379CFA774}" srcOrd="0" destOrd="0" parTransId="{B7C0AA4D-EBC2-45C4-B29B-1ACF3BE4F3FD}" sibTransId="{5BD3A2DA-42D3-4B8B-B1A5-71459CA39B5A}"/>
    <dgm:cxn modelId="{4BBF63D6-AB81-4BEE-A2FE-28107E243D4B}" srcId="{9FB6F90D-A3D7-4CFA-9CA5-B25379CFA774}" destId="{6F74F4E6-665A-4331-9EE4-7633C273FD0C}" srcOrd="2" destOrd="0" parTransId="{018F59B5-C875-49BD-AE09-9301158B8D3C}" sibTransId="{6491953D-EA1C-44AE-A93A-5F8319E11E43}"/>
    <dgm:cxn modelId="{312C490A-6036-4D32-80E8-5EE32E4C8E5F}" type="presOf" srcId="{4CA56564-4E2F-456F-BE7C-FEE17560BBBC}" destId="{A00CA131-EE73-4DD4-BF47-BB66DFD62194}" srcOrd="0" destOrd="0" presId="urn:microsoft.com/office/officeart/2005/8/layout/hierarchy2"/>
    <dgm:cxn modelId="{772DB12F-561B-4EC3-B112-A9C7D4F4BC76}" type="presOf" srcId="{512287CA-391C-4E79-AB5B-33916A1B01C3}" destId="{8B268D9A-0535-46F4-AD03-00D03ECC695E}" srcOrd="0" destOrd="0" presId="urn:microsoft.com/office/officeart/2005/8/layout/hierarchy2"/>
    <dgm:cxn modelId="{412EC97A-E5F4-4554-AF79-6D1EDAE98197}" type="presOf" srcId="{018F59B5-C875-49BD-AE09-9301158B8D3C}" destId="{3B3D0D80-B284-4CBD-86A8-8101A4EE8D43}" srcOrd="1" destOrd="0" presId="urn:microsoft.com/office/officeart/2005/8/layout/hierarchy2"/>
    <dgm:cxn modelId="{C8178C61-2994-47A4-BE1A-8635BCB7868A}" type="presOf" srcId="{4CC2BCDF-391A-4E5F-9B0F-4DE19341FB07}" destId="{34F826FA-71C2-4011-8363-884904E53733}" srcOrd="0" destOrd="0" presId="urn:microsoft.com/office/officeart/2005/8/layout/hierarchy2"/>
    <dgm:cxn modelId="{686CC4F2-3CF2-4272-A86F-7D2FBBB64144}" srcId="{4CC2BCDF-391A-4E5F-9B0F-4DE19341FB07}" destId="{84F10730-AE98-4A9B-80BC-11BDD32A7A67}" srcOrd="1" destOrd="0" parTransId="{6C258387-EAA5-43EE-A73A-215F9B342609}" sibTransId="{F9590EC2-912A-4802-B410-C4B21E4ADABC}"/>
    <dgm:cxn modelId="{1AB0933C-B98C-4382-8F7F-00623BA1C4C3}" type="presOf" srcId="{00ED0B22-4131-4BEC-958F-72FF7B75CBE8}" destId="{2CB91858-D6CB-46EB-A948-DE4EC8683D0B}" srcOrd="0" destOrd="0" presId="urn:microsoft.com/office/officeart/2005/8/layout/hierarchy2"/>
    <dgm:cxn modelId="{83906617-E9FE-47D1-BFF3-725D2AD3F091}" type="presOf" srcId="{4CA56564-4E2F-456F-BE7C-FEE17560BBBC}" destId="{D916EB4E-A730-4E1C-98E6-0ADE3F52AE29}" srcOrd="1" destOrd="0" presId="urn:microsoft.com/office/officeart/2005/8/layout/hierarchy2"/>
    <dgm:cxn modelId="{81CD07C7-FDFB-4300-A5AA-0026637B9FF7}" srcId="{9FB6F90D-A3D7-4CFA-9CA5-B25379CFA774}" destId="{1FB3B6DF-850B-4E32-A3CC-B85BA72D1BA1}" srcOrd="0" destOrd="0" parTransId="{4CA56564-4E2F-456F-BE7C-FEE17560BBBC}" sibTransId="{7EAB2EC0-CC54-453F-A27B-38796134F2A4}"/>
    <dgm:cxn modelId="{4B1F789A-70DA-41A5-92AD-4FD4F6FE8065}" type="presOf" srcId="{9FB6F90D-A3D7-4CFA-9CA5-B25379CFA774}" destId="{D547B7A5-2D30-4D00-9014-56862DD4363D}" srcOrd="0" destOrd="0" presId="urn:microsoft.com/office/officeart/2005/8/layout/hierarchy2"/>
    <dgm:cxn modelId="{E843AD04-D279-4695-B296-C1F8ECE9C79D}" type="presParOf" srcId="{34F826FA-71C2-4011-8363-884904E53733}" destId="{7F303455-F4A6-4900-AE01-010428D3DC73}" srcOrd="0" destOrd="0" presId="urn:microsoft.com/office/officeart/2005/8/layout/hierarchy2"/>
    <dgm:cxn modelId="{19B0A670-07D3-4A9B-A07E-0F4AE859242E}" type="presParOf" srcId="{7F303455-F4A6-4900-AE01-010428D3DC73}" destId="{D547B7A5-2D30-4D00-9014-56862DD4363D}" srcOrd="0" destOrd="0" presId="urn:microsoft.com/office/officeart/2005/8/layout/hierarchy2"/>
    <dgm:cxn modelId="{2299EFCC-53F8-4DEC-9167-054DD0B95D07}" type="presParOf" srcId="{7F303455-F4A6-4900-AE01-010428D3DC73}" destId="{C8D210B7-DFEF-4902-8633-CE35930275B1}" srcOrd="1" destOrd="0" presId="urn:microsoft.com/office/officeart/2005/8/layout/hierarchy2"/>
    <dgm:cxn modelId="{DD3163BA-056F-45BB-85CB-3CFDB2593D27}" type="presParOf" srcId="{C8D210B7-DFEF-4902-8633-CE35930275B1}" destId="{A00CA131-EE73-4DD4-BF47-BB66DFD62194}" srcOrd="0" destOrd="0" presId="urn:microsoft.com/office/officeart/2005/8/layout/hierarchy2"/>
    <dgm:cxn modelId="{29A1FE00-DD25-45B2-B9A2-3DCA50513B6A}" type="presParOf" srcId="{A00CA131-EE73-4DD4-BF47-BB66DFD62194}" destId="{D916EB4E-A730-4E1C-98E6-0ADE3F52AE29}" srcOrd="0" destOrd="0" presId="urn:microsoft.com/office/officeart/2005/8/layout/hierarchy2"/>
    <dgm:cxn modelId="{47B3292E-0872-42EF-8638-DB027CEEA98E}" type="presParOf" srcId="{C8D210B7-DFEF-4902-8633-CE35930275B1}" destId="{80B17665-A8F3-4A93-8C55-D5F9E3C0637A}" srcOrd="1" destOrd="0" presId="urn:microsoft.com/office/officeart/2005/8/layout/hierarchy2"/>
    <dgm:cxn modelId="{FCD66BE1-77CE-42FB-B5EA-A097F0B05ECA}" type="presParOf" srcId="{80B17665-A8F3-4A93-8C55-D5F9E3C0637A}" destId="{FC936F67-F3F5-471B-AC7F-2982E6A60EC1}" srcOrd="0" destOrd="0" presId="urn:microsoft.com/office/officeart/2005/8/layout/hierarchy2"/>
    <dgm:cxn modelId="{AFD3578E-68EC-4441-AC2F-164F395B9B3C}" type="presParOf" srcId="{80B17665-A8F3-4A93-8C55-D5F9E3C0637A}" destId="{7EB87F79-4948-44C1-B532-C109E3A9791A}" srcOrd="1" destOrd="0" presId="urn:microsoft.com/office/officeart/2005/8/layout/hierarchy2"/>
    <dgm:cxn modelId="{24617A90-8743-44D5-B79F-277AA0F89CB9}" type="presParOf" srcId="{C8D210B7-DFEF-4902-8633-CE35930275B1}" destId="{8B268D9A-0535-46F4-AD03-00D03ECC695E}" srcOrd="2" destOrd="0" presId="urn:microsoft.com/office/officeart/2005/8/layout/hierarchy2"/>
    <dgm:cxn modelId="{B4640B30-DD4E-408E-88F5-17DF22652F4E}" type="presParOf" srcId="{8B268D9A-0535-46F4-AD03-00D03ECC695E}" destId="{6372849D-391B-4FE8-8439-6208EB652219}" srcOrd="0" destOrd="0" presId="urn:microsoft.com/office/officeart/2005/8/layout/hierarchy2"/>
    <dgm:cxn modelId="{9A1CB5E1-DCC6-4EAE-8D94-BBB83AAF92DC}" type="presParOf" srcId="{C8D210B7-DFEF-4902-8633-CE35930275B1}" destId="{2490C16C-467A-4A15-B44F-C906C171B02D}" srcOrd="3" destOrd="0" presId="urn:microsoft.com/office/officeart/2005/8/layout/hierarchy2"/>
    <dgm:cxn modelId="{5BA569F5-A397-46A4-9DFF-64452FEB7E25}" type="presParOf" srcId="{2490C16C-467A-4A15-B44F-C906C171B02D}" destId="{2CB91858-D6CB-46EB-A948-DE4EC8683D0B}" srcOrd="0" destOrd="0" presId="urn:microsoft.com/office/officeart/2005/8/layout/hierarchy2"/>
    <dgm:cxn modelId="{E3A6A0BA-EC5C-4ED5-9EDF-89954A46EED2}" type="presParOf" srcId="{2490C16C-467A-4A15-B44F-C906C171B02D}" destId="{A2754264-B449-44E8-8A26-17892C97E8E0}" srcOrd="1" destOrd="0" presId="urn:microsoft.com/office/officeart/2005/8/layout/hierarchy2"/>
    <dgm:cxn modelId="{7FDD50D0-5E65-4435-9038-83B23E83B1FF}" type="presParOf" srcId="{C8D210B7-DFEF-4902-8633-CE35930275B1}" destId="{B99325CF-F3DF-4273-B6A3-AC53787C251B}" srcOrd="4" destOrd="0" presId="urn:microsoft.com/office/officeart/2005/8/layout/hierarchy2"/>
    <dgm:cxn modelId="{97C99958-49C7-42FA-ABD4-7414546568BF}" type="presParOf" srcId="{B99325CF-F3DF-4273-B6A3-AC53787C251B}" destId="{3B3D0D80-B284-4CBD-86A8-8101A4EE8D43}" srcOrd="0" destOrd="0" presId="urn:microsoft.com/office/officeart/2005/8/layout/hierarchy2"/>
    <dgm:cxn modelId="{9CA5E25F-5CFE-4865-9C30-E3309A145342}" type="presParOf" srcId="{C8D210B7-DFEF-4902-8633-CE35930275B1}" destId="{EDCEFBF8-F36C-4E40-8A50-F01F9A1F8423}" srcOrd="5" destOrd="0" presId="urn:microsoft.com/office/officeart/2005/8/layout/hierarchy2"/>
    <dgm:cxn modelId="{942AC9CF-B61C-4653-95AE-753F6E3B68F6}" type="presParOf" srcId="{EDCEFBF8-F36C-4E40-8A50-F01F9A1F8423}" destId="{5B9ED01D-5DA7-4458-AA2F-B278A949BBD0}" srcOrd="0" destOrd="0" presId="urn:microsoft.com/office/officeart/2005/8/layout/hierarchy2"/>
    <dgm:cxn modelId="{DE855AF3-746C-47ED-B369-7273C23633DD}" type="presParOf" srcId="{EDCEFBF8-F36C-4E40-8A50-F01F9A1F8423}" destId="{2B36048F-D463-4627-993A-E75EEBCC7C4F}" srcOrd="1" destOrd="0" presId="urn:microsoft.com/office/officeart/2005/8/layout/hierarchy2"/>
    <dgm:cxn modelId="{D4ACDD0E-3BE2-41E9-BFC9-205838D0D669}" type="presParOf" srcId="{34F826FA-71C2-4011-8363-884904E53733}" destId="{0EA8C32D-40B4-4CAC-928D-D4A49B9AE336}" srcOrd="1" destOrd="0" presId="urn:microsoft.com/office/officeart/2005/8/layout/hierarchy2"/>
    <dgm:cxn modelId="{EDE89855-496C-4E70-916C-07FB72C6762A}" type="presParOf" srcId="{0EA8C32D-40B4-4CAC-928D-D4A49B9AE336}" destId="{5D32D451-8985-4D0E-89BD-518F99AFB585}" srcOrd="0" destOrd="0" presId="urn:microsoft.com/office/officeart/2005/8/layout/hierarchy2"/>
    <dgm:cxn modelId="{1DFF1080-C55F-4380-B808-F273CB7C81DD}" type="presParOf" srcId="{0EA8C32D-40B4-4CAC-928D-D4A49B9AE336}" destId="{0355DBA7-AB6F-45A9-A1C7-AC170D08E4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47B7A5-2D30-4D00-9014-56862DD4363D}">
      <dsp:nvSpPr>
        <dsp:cNvPr id="0" name=""/>
        <dsp:cNvSpPr/>
      </dsp:nvSpPr>
      <dsp:spPr>
        <a:xfrm>
          <a:off x="152386" y="533406"/>
          <a:ext cx="1988875" cy="5952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 smtClean="0"/>
            <a:t>Osiguravajuć</a:t>
          </a:r>
          <a:r>
            <a:rPr lang="en-US" sz="2000" kern="1200" dirty="0" smtClean="0"/>
            <a:t>a</a:t>
          </a:r>
          <a:r>
            <a:rPr lang="hr-BA" sz="2000" kern="1200" dirty="0" smtClean="0"/>
            <a:t> društva</a:t>
          </a:r>
          <a:endParaRPr lang="en-US" sz="2000" kern="1200" dirty="0"/>
        </a:p>
      </dsp:txBody>
      <dsp:txXfrm>
        <a:off x="152386" y="533406"/>
        <a:ext cx="1988875" cy="595250"/>
      </dsp:txXfrm>
    </dsp:sp>
    <dsp:sp modelId="{A00CA131-EE73-4DD4-BF47-BB66DFD62194}">
      <dsp:nvSpPr>
        <dsp:cNvPr id="0" name=""/>
        <dsp:cNvSpPr/>
      </dsp:nvSpPr>
      <dsp:spPr>
        <a:xfrm rot="18966307">
          <a:off x="2009805" y="414803"/>
          <a:ext cx="94103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941037" y="9000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966307">
        <a:off x="2456798" y="481277"/>
        <a:ext cx="47051" cy="47051"/>
      </dsp:txXfrm>
    </dsp:sp>
    <dsp:sp modelId="{FC936F67-F3F5-471B-AC7F-2982E6A60EC1}">
      <dsp:nvSpPr>
        <dsp:cNvPr id="0" name=""/>
        <dsp:cNvSpPr/>
      </dsp:nvSpPr>
      <dsp:spPr>
        <a:xfrm>
          <a:off x="2819385" y="10"/>
          <a:ext cx="2272217" cy="35712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Osiguravaju</a:t>
          </a:r>
          <a:r>
            <a:rPr lang="hr-BA" sz="2000" kern="1200" dirty="0" smtClean="0"/>
            <a:t>ć</a:t>
          </a:r>
          <a:r>
            <a:rPr lang="en-US" sz="2000" kern="1200" dirty="0" err="1" smtClean="0"/>
            <a:t>i</a:t>
          </a:r>
          <a:r>
            <a:rPr lang="en-US" sz="2000" kern="1200" dirty="0" smtClean="0"/>
            <a:t> </a:t>
          </a:r>
          <a:r>
            <a:rPr lang="hr-BA" sz="2000" kern="1200" dirty="0" smtClean="0"/>
            <a:t>Agenti</a:t>
          </a:r>
          <a:endParaRPr lang="en-US" sz="2000" kern="1200" dirty="0"/>
        </a:p>
      </dsp:txBody>
      <dsp:txXfrm>
        <a:off x="2819385" y="10"/>
        <a:ext cx="2272217" cy="357129"/>
      </dsp:txXfrm>
    </dsp:sp>
    <dsp:sp modelId="{8B268D9A-0535-46F4-AD03-00D03ECC695E}">
      <dsp:nvSpPr>
        <dsp:cNvPr id="0" name=""/>
        <dsp:cNvSpPr/>
      </dsp:nvSpPr>
      <dsp:spPr>
        <a:xfrm rot="21031169">
          <a:off x="2136567" y="684410"/>
          <a:ext cx="687513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687513" y="9000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031169">
        <a:off x="2463136" y="757222"/>
        <a:ext cx="34375" cy="34375"/>
      </dsp:txXfrm>
    </dsp:sp>
    <dsp:sp modelId="{2CB91858-D6CB-46EB-A948-DE4EC8683D0B}">
      <dsp:nvSpPr>
        <dsp:cNvPr id="0" name=""/>
        <dsp:cNvSpPr/>
      </dsp:nvSpPr>
      <dsp:spPr>
        <a:xfrm>
          <a:off x="2819385" y="533406"/>
          <a:ext cx="2175788" cy="36876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Brokerski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dru</a:t>
          </a:r>
          <a:r>
            <a:rPr lang="hr-BA" sz="2000" kern="1200" dirty="0" smtClean="0"/>
            <a:t>š</a:t>
          </a:r>
          <a:r>
            <a:rPr lang="en-US" sz="2000" kern="1200" dirty="0" err="1" smtClean="0"/>
            <a:t>tva</a:t>
          </a:r>
          <a:endParaRPr lang="en-US" sz="2000" kern="1200" dirty="0"/>
        </a:p>
      </dsp:txBody>
      <dsp:txXfrm>
        <a:off x="2819385" y="533406"/>
        <a:ext cx="2175788" cy="368766"/>
      </dsp:txXfrm>
    </dsp:sp>
    <dsp:sp modelId="{B99325CF-F3DF-4273-B6A3-AC53787C251B}">
      <dsp:nvSpPr>
        <dsp:cNvPr id="0" name=""/>
        <dsp:cNvSpPr/>
      </dsp:nvSpPr>
      <dsp:spPr>
        <a:xfrm rot="1702568">
          <a:off x="2089754" y="944767"/>
          <a:ext cx="85737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857372" y="90000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02568">
        <a:off x="2497005" y="1013333"/>
        <a:ext cx="42868" cy="42868"/>
      </dsp:txXfrm>
    </dsp:sp>
    <dsp:sp modelId="{5B9ED01D-5DA7-4458-AA2F-B278A949BBD0}">
      <dsp:nvSpPr>
        <dsp:cNvPr id="0" name=""/>
        <dsp:cNvSpPr/>
      </dsp:nvSpPr>
      <dsp:spPr>
        <a:xfrm>
          <a:off x="2895618" y="1066801"/>
          <a:ext cx="2236589" cy="3434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 smtClean="0"/>
            <a:t>Zastupnici</a:t>
          </a:r>
          <a:endParaRPr lang="en-US" sz="2000" kern="1200" dirty="0"/>
        </a:p>
      </dsp:txBody>
      <dsp:txXfrm>
        <a:off x="2895618" y="1066801"/>
        <a:ext cx="2236589" cy="343404"/>
      </dsp:txXfrm>
    </dsp:sp>
    <dsp:sp modelId="{5D32D451-8985-4D0E-89BD-518F99AFB585}">
      <dsp:nvSpPr>
        <dsp:cNvPr id="0" name=""/>
        <dsp:cNvSpPr/>
      </dsp:nvSpPr>
      <dsp:spPr>
        <a:xfrm>
          <a:off x="5714998" y="304793"/>
          <a:ext cx="1988875" cy="5952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BA" sz="2000" kern="1200" dirty="0" smtClean="0"/>
            <a:t>Krajni korisnik</a:t>
          </a:r>
          <a:endParaRPr lang="en-US" sz="2000" kern="1200" dirty="0"/>
        </a:p>
      </dsp:txBody>
      <dsp:txXfrm>
        <a:off x="5714998" y="304793"/>
        <a:ext cx="1988875" cy="595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53CEE4-4059-42C8-B20F-87D6745FBA2A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58EF917-6F05-4FB7-9803-A0870D829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4687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8179D40-1FF3-480F-B9FF-7853F2D419F5}" type="datetimeFigureOut">
              <a:rPr lang="en-US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0E649F9-404A-4A33-BD6B-387BDF8A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1451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920811-B3ED-4ACB-ABBA-F347F53B8B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A5053-663C-4B9B-B562-483730A7EC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13317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66792-B050-4E6F-8BA8-A3C5FEA9E1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40B69-06E5-4774-B297-45686D4B76AD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F379EED-8519-4539-B887-4D22D4DC1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7F74C2-1C7B-47D4-AA25-B9F7F35CD1BF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77F94-7BA8-4206-BDE3-A47B9C313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3CD9C-391B-46C8-86FD-E511DFF519E4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5EDA6-273B-4849-92F0-1BE54EA07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65DB5-10CC-40E5-911D-BDB013E6D37C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D40C24B-D3C1-42A5-A282-5505E97B37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FBD0F-A465-4451-8765-6B7AFD7DD793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F8C0-A320-434B-8D7F-B30CE134E0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F61483-9F4D-430E-B8EB-1C7955FF2BB1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15B8A-B304-40C1-B1DA-8517EB77B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22EF6-7603-4825-AB4B-46F4265C3910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2A7D54E9-A6F4-4CB6-97AD-0C4CA7B57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ADFAC-616A-4A34-9C79-9A22F8E3E338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BB2A6-AAEF-42F4-8670-100635590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FBA73-28B3-41BE-812F-E221D6FCB84B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D5D8D-2AF3-4494-8D64-6EC4EA914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B99C9-C2EA-4113-9ADD-2EBF3CC6679F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FCFEB-235A-4532-B2CB-397645B305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44DB8-025D-4BD4-A804-6531D3584556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7AE4E-10FB-4874-AA9E-31170BC9A8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36ADF1-3D92-44CF-8D53-784028C6C37F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FE732E-89C0-4DB7-A13E-048BED9580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0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2.xml"/><Relationship Id="rId7" Type="http://schemas.openxmlformats.org/officeDocument/2006/relationships/chart" Target="../charts/chart15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Nacionalno</a:t>
            </a:r>
            <a:r>
              <a:rPr lang="en-US" dirty="0" smtClean="0"/>
              <a:t> biro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osiguranje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2010</a:t>
            </a:r>
            <a:r>
              <a:rPr lang="mk-MK" dirty="0" smtClean="0"/>
              <a:t>, </a:t>
            </a:r>
            <a:r>
              <a:rPr lang="en-US" dirty="0" err="1" smtClean="0"/>
              <a:t>Makedonija</a:t>
            </a:r>
            <a:endParaRPr lang="mk-MK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mk-MK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Direktor</a:t>
            </a:r>
            <a:r>
              <a:rPr lang="mk-MK" sz="1800" dirty="0" smtClean="0">
                <a:solidFill>
                  <a:srgbClr val="000000"/>
                </a:solidFill>
              </a:rPr>
              <a:t>,</a:t>
            </a:r>
            <a:endParaRPr lang="mk-MK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Jonce Popovski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mk-MK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526C052C-31A4-412D-98B0-9873EAD7F30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D:\2009\nacionalno bir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IV. </a:t>
            </a:r>
            <a:r>
              <a:rPr lang="en-US" sz="2400" smtClean="0"/>
              <a:t>Reosiguranje</a:t>
            </a:r>
            <a:endParaRPr lang="en-US" sz="2400" dirty="0" smtClean="0"/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77000" y="6172200"/>
            <a:ext cx="2133600" cy="476250"/>
          </a:xfrm>
        </p:spPr>
        <p:txBody>
          <a:bodyPr/>
          <a:lstStyle/>
          <a:p>
            <a:pPr>
              <a:defRPr/>
            </a:pPr>
            <a:fld id="{4E08A9B0-B46A-419D-B219-89DE302AF74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066800"/>
          <a:ext cx="7848600" cy="248934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66800"/>
                <a:gridCol w="1219200"/>
                <a:gridCol w="1220788"/>
                <a:gridCol w="1217612"/>
                <a:gridCol w="762000"/>
                <a:gridCol w="1143000"/>
                <a:gridCol w="1219200"/>
              </a:tblGrid>
              <a:tr h="1673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Godina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Polisirana premija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sr-Latn-C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bruto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– preotstapljena u 000 €</a:t>
                      </a: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Udeo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u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bruto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likvidiranih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šteta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u 000 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</a:t>
                      </a: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3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Osiguranje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života</a:t>
                      </a:r>
                      <a:endParaRPr kumimoji="0" lang="mk-MK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Neživoto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osiguranje</a:t>
                      </a:r>
                      <a:endParaRPr kumimoji="0" lang="mk-MK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Osiguranje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života</a:t>
                      </a:r>
                      <a:endParaRPr kumimoji="0" lang="mk-MK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k-MK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Neživoto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7365D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osiguranje</a:t>
                      </a:r>
                      <a:endParaRPr kumimoji="0" lang="mk-MK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7365D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16,247.09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16,247.09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10,931.85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10,931.85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11,626.98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11,626.98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6,909.41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   6,909.41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11,147.84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11,147.84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4,514.93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   4,514.93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9,298.54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9,298.54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3,468.52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   3,468.52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9,796.44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9,796.44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1,273.56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   1,273.56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12,302.70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65.82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12,236.88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2,353.22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6.26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   2,346.96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10,356.17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130.31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10,225.86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2,893.17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/>
                        <a:t>18.15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            2,875.02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297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14.663,29</a:t>
                      </a:r>
                      <a:endParaRPr kumimoji="0"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148,45</a:t>
                      </a:r>
                      <a:endParaRPr kumimoji="0"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14.514,84</a:t>
                      </a:r>
                      <a:endParaRPr kumimoji="0"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3,123.22</a:t>
                      </a:r>
                      <a:endParaRPr kumimoji="0"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13.75</a:t>
                      </a:r>
                      <a:endParaRPr kumimoji="0"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3,109.48</a:t>
                      </a:r>
                      <a:endParaRPr kumimoji="0" lang="en-US" sz="11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D:\2009\nacionalno biro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0" y="3657600"/>
          <a:ext cx="9277910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0010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U Republici Makedoniji sfera osiguranja</a:t>
            </a: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>je regulisana posebnim propisima</a:t>
            </a:r>
            <a:r>
              <a:rPr lang="mk-MK" sz="16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mk-MK" sz="1600" dirty="0" smtClean="0"/>
              <a:t> </a:t>
            </a:r>
            <a:endParaRPr lang="en-US" sz="1600" dirty="0" smtClean="0"/>
          </a:p>
          <a:p>
            <a:pPr eaLnBrk="1" hangingPunct="1">
              <a:buFontTx/>
              <a:buNone/>
            </a:pPr>
            <a:r>
              <a:rPr lang="mk-MK" sz="1600" dirty="0" smtClean="0"/>
              <a:t>     1. </a:t>
            </a:r>
            <a:r>
              <a:rPr lang="sr-Latn-CS" sz="1600" dirty="0" smtClean="0"/>
              <a:t>Zakon supervizije osiguranja</a:t>
            </a:r>
            <a:r>
              <a:rPr lang="mk-MK" sz="1600" dirty="0" smtClean="0"/>
              <a:t> – </a:t>
            </a:r>
            <a:r>
              <a:rPr lang="sr-Latn-CS" sz="1600" dirty="0" smtClean="0"/>
              <a:t>Službeni list R.M.</a:t>
            </a:r>
            <a:r>
              <a:rPr lang="mk-MK" sz="1600" dirty="0" smtClean="0"/>
              <a:t> 79/07</a:t>
            </a:r>
            <a:r>
              <a:rPr lang="en-US" sz="1600" dirty="0" smtClean="0"/>
              <a:t>, 88/08</a:t>
            </a:r>
          </a:p>
          <a:p>
            <a:pPr eaLnBrk="1" hangingPunct="1">
              <a:buFontTx/>
              <a:buNone/>
            </a:pPr>
            <a:r>
              <a:rPr lang="mk-MK" sz="1600" dirty="0" smtClean="0"/>
              <a:t>     2. </a:t>
            </a:r>
            <a:r>
              <a:rPr lang="sr-Latn-CS" sz="1600" dirty="0" smtClean="0"/>
              <a:t>Zakon obaveznog osiguranja u saobraćaju – Službeni list R.M.</a:t>
            </a:r>
            <a:r>
              <a:rPr lang="mk-MK" sz="1600" dirty="0" smtClean="0"/>
              <a:t> 88/05 </a:t>
            </a:r>
            <a:r>
              <a:rPr lang="en-US" sz="1600" dirty="0" smtClean="0"/>
              <a:t>, 81/08</a:t>
            </a:r>
          </a:p>
          <a:p>
            <a:pPr eaLnBrk="1" hangingPunct="1">
              <a:buFontTx/>
              <a:buNone/>
            </a:pPr>
            <a:endParaRPr lang="en-US" sz="1600" dirty="0" smtClean="0"/>
          </a:p>
          <a:p>
            <a:pPr eaLnBrk="1" hangingPunct="1"/>
            <a:r>
              <a:rPr lang="pl-PL" sz="1600" dirty="0" smtClean="0"/>
              <a:t>Izmenama i dopunama Zakona o obaveznom osiguranju od jula meseca 2008 godine smanjen je broj predstavnika NBO-a u sastav Komisije za automobilsku odgovornost i predvidjeno je da se Tarifa za osiguranje od automobilske odgovornosti objavjuje u Sluzbenom listu RM.</a:t>
            </a: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600" dirty="0" smtClean="0"/>
              <a:t>	</a:t>
            </a:r>
            <a:r>
              <a:rPr lang="pl-PL" sz="1600" dirty="0" smtClean="0"/>
              <a:t>Isto tako, zakonodavac je ogranicio NBO u pogled formiranja cene za zelenu kartu kao doplatnu premiju  na nacin sto je Tarifa za zelenu karti uslovljena predhodnom saglasnosću od strane Ministarstva finansija.</a:t>
            </a: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600" dirty="0" smtClean="0"/>
              <a:t>	</a:t>
            </a:r>
            <a:r>
              <a:rPr lang="pl-PL" sz="1600" dirty="0" smtClean="0"/>
              <a:t>Novina je i to da se ovim zakonom reguliše odrzavanje sistema za evidenciju polisa i šteta od upotrebe motornih vozila. </a:t>
            </a: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sz="1600" dirty="0" smtClean="0"/>
              <a:t>	</a:t>
            </a:r>
            <a:r>
              <a:rPr lang="pl-PL" sz="1600" dirty="0" smtClean="0"/>
              <a:t>NBO vodi statisticku evidenciju i vrši obradu statistickih podataka na osnovu  statistićkih osiguravajucuh standarda i iste objavljuje kvartalno na svoju veb-stranici. </a:t>
            </a:r>
            <a:endParaRPr lang="en-US" sz="1600" dirty="0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C1685A7C-4734-4DB7-9DE2-9727FE6F091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09600" y="3810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dirty="0" smtClean="0">
                <a:latin typeface="Calibri" pitchFamily="34" charset="0"/>
              </a:rPr>
              <a:t>V. </a:t>
            </a:r>
            <a:r>
              <a:rPr lang="sr-Latn-CS" sz="2400" dirty="0" smtClean="0">
                <a:latin typeface="Calibri" pitchFamily="34" charset="0"/>
              </a:rPr>
              <a:t>Zakonodavstvo i nadzor </a:t>
            </a:r>
            <a:r>
              <a:rPr lang="en-US" sz="2400" dirty="0">
                <a:latin typeface="Calibri" pitchFamily="34" charset="0"/>
              </a:rPr>
              <a:t>	</a:t>
            </a:r>
            <a:r>
              <a:rPr lang="mk-MK" dirty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" name="Picture 2" descr="D:\2009\nacionalno bir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54050"/>
            <a:ext cx="8305800" cy="551815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1600" dirty="0"/>
              <a:t>Ovim zakonom su zaoštrene i povečane globe za prekršaje za fizicka i pravna lica, kao i za društva za osiguranje i NBO-a</a:t>
            </a:r>
            <a:endParaRPr lang="en-US" sz="1600" dirty="0"/>
          </a:p>
          <a:p>
            <a:pPr eaLnBrk="1" hangingPunct="1">
              <a:buFontTx/>
              <a:buNone/>
            </a:pPr>
            <a:endParaRPr lang="mk-MK" sz="1600" dirty="0"/>
          </a:p>
          <a:p>
            <a:pPr algn="just" eaLnBrk="1" hangingPunct="1">
              <a:buFontTx/>
              <a:buNone/>
            </a:pPr>
            <a:r>
              <a:rPr lang="mk-MK" sz="1600" dirty="0"/>
              <a:t>       </a:t>
            </a:r>
            <a:r>
              <a:rPr lang="sr-Latn-CS" sz="1600" dirty="0"/>
              <a:t>Isto tako, primenjuju se i drugi pozitivni propisi, kao na primer Zakon obligacionih odnosa</a:t>
            </a:r>
            <a:r>
              <a:rPr lang="mk-MK" sz="1600" dirty="0"/>
              <a:t>,</a:t>
            </a:r>
            <a:r>
              <a:rPr lang="hr-BA" sz="1600" dirty="0"/>
              <a:t> </a:t>
            </a:r>
            <a:r>
              <a:rPr lang="sr-Latn-CS" sz="1600" dirty="0"/>
              <a:t>Zakon o bezbednosti saobraćaja na putevima, Zakon medijacije</a:t>
            </a:r>
            <a:r>
              <a:rPr lang="en-US" sz="1600" dirty="0"/>
              <a:t>, </a:t>
            </a:r>
            <a:r>
              <a:rPr lang="en-US" sz="1600" dirty="0" err="1"/>
              <a:t>Zakon</a:t>
            </a:r>
            <a:r>
              <a:rPr lang="en-US" sz="1600" dirty="0"/>
              <a:t> o </a:t>
            </a:r>
            <a:r>
              <a:rPr lang="en-US" sz="1600" dirty="0" err="1"/>
              <a:t>vozilima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2008</a:t>
            </a:r>
            <a:r>
              <a:rPr lang="sr-Latn-CS" sz="1600" dirty="0"/>
              <a:t> i dr.</a:t>
            </a:r>
            <a:endParaRPr lang="mk-MK" sz="1600" dirty="0"/>
          </a:p>
          <a:p>
            <a:pPr algn="just" eaLnBrk="1" hangingPunct="1">
              <a:buFontTx/>
              <a:buNone/>
            </a:pPr>
            <a:endParaRPr lang="mk-MK" sz="1600" dirty="0"/>
          </a:p>
          <a:p>
            <a:pPr algn="just" eaLnBrk="1" hangingPunct="1"/>
            <a:r>
              <a:rPr lang="sr-Latn-CS" sz="1600" dirty="0"/>
              <a:t>Preko</a:t>
            </a:r>
            <a:r>
              <a:rPr lang="mk-MK" sz="1600" dirty="0"/>
              <a:t> 87%</a:t>
            </a:r>
            <a:r>
              <a:rPr lang="en-US" sz="1600" dirty="0"/>
              <a:t> </a:t>
            </a:r>
            <a:r>
              <a:rPr lang="sr-Latn-CS" sz="1600" dirty="0"/>
              <a:t>od šteta prijavljene za sve </a:t>
            </a:r>
            <a:r>
              <a:rPr lang="mk-MK" sz="1600" dirty="0"/>
              <a:t> </a:t>
            </a:r>
            <a:r>
              <a:rPr lang="sr-Latn-CS" sz="1600" dirty="0"/>
              <a:t>klase osiguranja</a:t>
            </a:r>
            <a:r>
              <a:rPr lang="mk-MK" sz="1600" dirty="0"/>
              <a:t> </a:t>
            </a:r>
            <a:r>
              <a:rPr lang="hr-HR" sz="1600" dirty="0"/>
              <a:t>rešavaju se u vansudskim postupcima.</a:t>
            </a:r>
            <a:r>
              <a:rPr lang="en-US" sz="1600" dirty="0"/>
              <a:t> </a:t>
            </a:r>
            <a:r>
              <a:rPr lang="hr-HR" sz="1600" dirty="0"/>
              <a:t>Pri odmeravanju visine pojedinih vidova nematerijalne štete od strane osiguravajućih društava</a:t>
            </a:r>
            <a:r>
              <a:rPr lang="mk-MK" sz="1600" dirty="0"/>
              <a:t>  </a:t>
            </a:r>
            <a:r>
              <a:rPr lang="hr-HR" sz="1600" dirty="0"/>
              <a:t>primenjuju se Kriterijumi za nadoknadu štete</a:t>
            </a:r>
            <a:r>
              <a:rPr lang="mk-MK" sz="1600" dirty="0"/>
              <a:t> (</a:t>
            </a:r>
            <a:r>
              <a:rPr lang="hr-HR" sz="1600" dirty="0"/>
              <a:t>iste su bule</a:t>
            </a:r>
            <a:r>
              <a:rPr lang="mk-MK" sz="1600" dirty="0"/>
              <a:t> </a:t>
            </a:r>
            <a:r>
              <a:rPr lang="hr-HR" sz="1600" dirty="0"/>
              <a:t>obavezujuće i za sudove, međutim Ustavni sud je u mesec februari</a:t>
            </a:r>
            <a:r>
              <a:rPr lang="en-US" sz="1600" dirty="0"/>
              <a:t> 2008</a:t>
            </a:r>
            <a:r>
              <a:rPr lang="hr-HR" sz="1600" dirty="0"/>
              <a:t> godine iste ukinuo</a:t>
            </a:r>
            <a:r>
              <a:rPr lang="mk-MK" sz="1600" dirty="0"/>
              <a:t>)</a:t>
            </a:r>
            <a:r>
              <a:rPr lang="hr-HR" sz="1600" dirty="0"/>
              <a:t>. Zato poseban problem predstavljaju sudske presude u kojime se za približno iste povrede oštećenima dosuđuju iznosi u razmeru 1:7 ili više.</a:t>
            </a:r>
            <a:endParaRPr lang="en-US" sz="1600" dirty="0"/>
          </a:p>
          <a:p>
            <a:pPr algn="just" eaLnBrk="1" hangingPunct="1"/>
            <a:endParaRPr lang="mk-MK" sz="1600" dirty="0"/>
          </a:p>
          <a:p>
            <a:pPr algn="just" eaLnBrk="1" hangingPunct="1"/>
            <a:r>
              <a:rPr lang="hr-HR" sz="1600" dirty="0"/>
              <a:t>Nadzor obavlja Agencije za superviziju osiguranja</a:t>
            </a:r>
            <a:r>
              <a:rPr lang="en-US" sz="1600" dirty="0"/>
              <a:t>.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E42AD1AC-26EE-4546-A65B-404B6578EEB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5638800" cy="522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262626"/>
                </a:solidFill>
              </a:rPr>
              <a:t>Obaveze</a:t>
            </a:r>
            <a:r>
              <a:rPr lang="en-US" dirty="0" smtClean="0">
                <a:solidFill>
                  <a:srgbClr val="262626"/>
                </a:solidFill>
              </a:rPr>
              <a:t> I </a:t>
            </a:r>
            <a:r>
              <a:rPr lang="en-US" dirty="0" err="1" smtClean="0">
                <a:solidFill>
                  <a:srgbClr val="262626"/>
                </a:solidFill>
              </a:rPr>
              <a:t>uloga</a:t>
            </a:r>
            <a:r>
              <a:rPr lang="en-US" dirty="0" smtClean="0">
                <a:solidFill>
                  <a:srgbClr val="262626"/>
                </a:solidFill>
              </a:rPr>
              <a:t> NBO</a:t>
            </a:r>
            <a:endParaRPr lang="mk-MK" dirty="0" smtClean="0">
              <a:solidFill>
                <a:srgbClr val="262626"/>
              </a:solidFill>
            </a:endParaRPr>
          </a:p>
        </p:txBody>
      </p:sp>
      <p:sp>
        <p:nvSpPr>
          <p:cNvPr id="15363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1752600"/>
            <a:ext cx="8077200" cy="395128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dirty="0" smtClean="0"/>
              <a:t>NBO izvršava svoje funkcije saglasno zakonskim propisima,</a:t>
            </a:r>
            <a:r>
              <a:rPr lang="en-US" sz="1800" dirty="0" smtClean="0"/>
              <a:t> </a:t>
            </a:r>
            <a:r>
              <a:rPr lang="hr-HR" sz="1800" dirty="0" smtClean="0"/>
              <a:t>kao i saglasno Savetu Biroa.</a:t>
            </a:r>
            <a:r>
              <a:rPr lang="mk-MK" sz="1800" dirty="0" smtClean="0"/>
              <a:t> </a:t>
            </a:r>
            <a:endParaRPr lang="hr-HR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mk-MK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dirty="0" smtClean="0"/>
              <a:t>Funkcije  makedonskog Nacionalnog Biroa su slićne ili iste  sa funkcijama</a:t>
            </a:r>
            <a:r>
              <a:rPr lang="mk-MK" sz="1800" dirty="0" smtClean="0"/>
              <a:t> </a:t>
            </a:r>
            <a:r>
              <a:rPr lang="hr-HR" sz="1800" dirty="0" smtClean="0"/>
              <a:t>drugih Nacionalnih biroa.</a:t>
            </a:r>
            <a:endParaRPr lang="mk-MK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mk-MK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dirty="0" smtClean="0"/>
              <a:t>Aktuelno u radu Nacionalnog biroa je funkcionasanje u saglasnošću sa poslovanjem osiguravajućeg tržišta u Makedoniji.</a:t>
            </a:r>
            <a:r>
              <a:rPr lang="mk-MK" sz="1800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mk-MK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dirty="0" smtClean="0"/>
              <a:t>Poseban cilj Nacionalnog biroa za osiguranje je da se u narednom periodu reorganizuje </a:t>
            </a:r>
            <a:r>
              <a:rPr lang="en-US" sz="1800" dirty="0" smtClean="0"/>
              <a:t>u</a:t>
            </a:r>
            <a:r>
              <a:rPr lang="hr-HR" sz="1800" dirty="0" smtClean="0"/>
              <a:t> odnosi na njegove članice </a:t>
            </a:r>
            <a:r>
              <a:rPr lang="en-US" sz="1800" dirty="0" err="1" smtClean="0"/>
              <a:t>i</a:t>
            </a:r>
            <a:r>
              <a:rPr lang="hr-HR" sz="1800" dirty="0" smtClean="0"/>
              <a:t> </a:t>
            </a:r>
            <a:r>
              <a:rPr lang="en-US" sz="1800" dirty="0" smtClean="0"/>
              <a:t>D</a:t>
            </a:r>
            <a:r>
              <a:rPr lang="hr-HR" sz="1800" dirty="0" smtClean="0"/>
              <a:t>irektivama Saveta.</a:t>
            </a:r>
            <a:r>
              <a:rPr lang="mk-MK" sz="1800" dirty="0" smtClean="0"/>
              <a:t> </a:t>
            </a:r>
            <a:endParaRPr lang="hr-HR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mk-MK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dirty="0" smtClean="0"/>
              <a:t>Za sada odnos </a:t>
            </a:r>
            <a:r>
              <a:rPr lang="en-US" sz="1800" dirty="0" err="1" smtClean="0"/>
              <a:t>Agencije</a:t>
            </a:r>
            <a:r>
              <a:rPr lang="en-US" sz="1800" dirty="0" smtClean="0"/>
              <a:t> </a:t>
            </a:r>
            <a:r>
              <a:rPr lang="hr-HR" sz="1800" dirty="0" smtClean="0"/>
              <a:t>sa Biroom je krajno korektan i u saglasnošću sa Zakonom</a:t>
            </a:r>
            <a:r>
              <a:rPr lang="mk-MK" sz="1800" dirty="0" smtClean="0"/>
              <a:t>. </a:t>
            </a:r>
            <a:r>
              <a:rPr lang="hr-HR" sz="1800" dirty="0" smtClean="0"/>
              <a:t>Nema uticaja na rad Biroa i njegovih ćlanica.</a:t>
            </a:r>
            <a:endParaRPr lang="en-US" sz="1800" dirty="0" smtClean="0"/>
          </a:p>
        </p:txBody>
      </p:sp>
      <p:sp>
        <p:nvSpPr>
          <p:cNvPr id="1434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97E3B2B2-9533-4E3D-B874-522A43FADC5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2533" name="Footer Placeholder 5"/>
          <p:cNvSpPr txBox="1">
            <a:spLocks/>
          </p:cNvSpPr>
          <p:nvPr/>
        </p:nvSpPr>
        <p:spPr bwMode="auto">
          <a:xfrm>
            <a:off x="0" y="64928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1200">
                <a:solidFill>
                  <a:srgbClr val="898989"/>
                </a:solidFill>
                <a:latin typeface="Calibri" pitchFamily="34" charset="0"/>
              </a:rPr>
              <a:t>Osiguravajuće tržište</a:t>
            </a:r>
            <a:r>
              <a:rPr lang="mk-MK" sz="1200">
                <a:solidFill>
                  <a:srgbClr val="898989"/>
                </a:solidFill>
                <a:latin typeface="Calibri" pitchFamily="34" charset="0"/>
              </a:rPr>
              <a:t> – 2007 </a:t>
            </a:r>
            <a:r>
              <a:rPr lang="sr-Latn-CS" sz="1200">
                <a:solidFill>
                  <a:srgbClr val="898989"/>
                </a:solidFill>
                <a:latin typeface="Calibri" pitchFamily="34" charset="0"/>
              </a:rPr>
              <a:t>god.</a:t>
            </a:r>
            <a:r>
              <a:rPr lang="mk-MK" sz="1200">
                <a:solidFill>
                  <a:srgbClr val="898989"/>
                </a:solidFill>
                <a:latin typeface="Calibri" pitchFamily="34" charset="0"/>
              </a:rPr>
              <a:t>	</a:t>
            </a:r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034" y="714356"/>
            <a:ext cx="4292241" cy="639762"/>
          </a:xfrm>
        </p:spPr>
        <p:txBody>
          <a:bodyPr/>
          <a:lstStyle/>
          <a:p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Regulativa</a:t>
            </a:r>
            <a:r>
              <a:rPr lang="en-US" dirty="0" smtClean="0"/>
              <a:t> I </a:t>
            </a:r>
            <a:r>
              <a:rPr lang="en-US" dirty="0" err="1" smtClean="0"/>
              <a:t>liberalizacija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D54E9-A6F4-4CB6-97AD-0C4CA7B577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"/>
          </p:nvPr>
        </p:nvSpPr>
        <p:spPr>
          <a:xfrm>
            <a:off x="357158" y="1571612"/>
            <a:ext cx="8077200" cy="464347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Evropskite</a:t>
            </a:r>
            <a:r>
              <a:rPr lang="en-US" sz="1800" dirty="0" smtClean="0"/>
              <a:t> </a:t>
            </a:r>
            <a:r>
              <a:rPr lang="en-US" sz="1800" dirty="0" err="1" smtClean="0"/>
              <a:t>regulativi</a:t>
            </a:r>
            <a:r>
              <a:rPr lang="en-US" sz="1800" dirty="0" smtClean="0"/>
              <a:t> se 100% </a:t>
            </a:r>
            <a:r>
              <a:rPr lang="en-US" sz="1800" dirty="0" err="1" smtClean="0"/>
              <a:t>implementirani</a:t>
            </a:r>
            <a:r>
              <a:rPr lang="en-US" sz="1800" dirty="0" smtClean="0"/>
              <a:t>, </a:t>
            </a:r>
            <a:r>
              <a:rPr lang="en-US" sz="1800" dirty="0" err="1" smtClean="0"/>
              <a:t>dodeka</a:t>
            </a:r>
            <a:r>
              <a:rPr lang="en-US" sz="1800" dirty="0" smtClean="0"/>
              <a:t> del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odredbite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sila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bidat</a:t>
            </a:r>
            <a:r>
              <a:rPr lang="en-US" sz="1800" dirty="0" smtClean="0"/>
              <a:t> </a:t>
            </a:r>
            <a:r>
              <a:rPr lang="en-US" sz="1800" dirty="0" err="1" smtClean="0"/>
              <a:t>koga</a:t>
            </a:r>
            <a:r>
              <a:rPr lang="en-US" sz="1800" dirty="0" smtClean="0"/>
              <a:t> </a:t>
            </a:r>
            <a:r>
              <a:rPr lang="en-US" sz="1800" dirty="0" err="1" smtClean="0"/>
              <a:t>Makedonija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stane</a:t>
            </a:r>
            <a:r>
              <a:rPr lang="en-US" sz="1800" dirty="0" smtClean="0"/>
              <a:t> </a:t>
            </a:r>
            <a:r>
              <a:rPr lang="en-US" sz="1800" dirty="0" err="1" smtClean="0"/>
              <a:t>ramnopravna</a:t>
            </a:r>
            <a:r>
              <a:rPr lang="en-US" sz="1800" dirty="0" smtClean="0"/>
              <a:t> </a:t>
            </a:r>
            <a:r>
              <a:rPr lang="en-US" sz="1800" dirty="0" err="1" smtClean="0"/>
              <a:t>clenka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EU (15%-20%)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 smtClean="0"/>
              <a:t>Liberalizacija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cenata</a:t>
            </a:r>
            <a:r>
              <a:rPr lang="en-US" sz="1800" dirty="0" smtClean="0"/>
              <a:t> </a:t>
            </a:r>
            <a:r>
              <a:rPr lang="en-US" sz="1800" dirty="0" err="1" smtClean="0"/>
              <a:t>moze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odi</a:t>
            </a:r>
            <a:r>
              <a:rPr lang="en-US" sz="1800" dirty="0" smtClean="0"/>
              <a:t> </a:t>
            </a:r>
            <a:r>
              <a:rPr lang="en-US" sz="1800" dirty="0" err="1" smtClean="0"/>
              <a:t>vo</a:t>
            </a:r>
            <a:r>
              <a:rPr lang="en-US" sz="1800" dirty="0" smtClean="0"/>
              <a:t> </a:t>
            </a:r>
            <a:r>
              <a:rPr lang="en-US" sz="1800" dirty="0" err="1" smtClean="0"/>
              <a:t>dva</a:t>
            </a:r>
            <a:r>
              <a:rPr lang="en-US" sz="1800" dirty="0" smtClean="0"/>
              <a:t> </a:t>
            </a:r>
            <a:r>
              <a:rPr lang="en-US" sz="1800" dirty="0" err="1" smtClean="0"/>
              <a:t>pravci</a:t>
            </a:r>
            <a:r>
              <a:rPr lang="en-US" sz="1800" dirty="0" smtClean="0"/>
              <a:t>: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/>
              <a:t>      - </a:t>
            </a:r>
            <a:r>
              <a:rPr lang="en-US" sz="1800" dirty="0" err="1" smtClean="0"/>
              <a:t>ekstremno</a:t>
            </a:r>
            <a:r>
              <a:rPr lang="en-US" sz="1800" dirty="0" smtClean="0"/>
              <a:t> </a:t>
            </a:r>
            <a:r>
              <a:rPr lang="en-US" sz="1800" dirty="0" err="1" smtClean="0"/>
              <a:t>namaluvnje</a:t>
            </a:r>
            <a:r>
              <a:rPr lang="en-US" sz="1800" dirty="0" smtClean="0"/>
              <a:t> </a:t>
            </a:r>
            <a:r>
              <a:rPr lang="en-US" sz="1800" dirty="0" err="1" smtClean="0"/>
              <a:t>vo</a:t>
            </a:r>
            <a:r>
              <a:rPr lang="en-US" sz="1800" dirty="0" smtClean="0"/>
              <a:t> </a:t>
            </a:r>
            <a:r>
              <a:rPr lang="en-US" sz="1800" dirty="0" err="1" smtClean="0"/>
              <a:t>pravec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nelojalna</a:t>
            </a:r>
            <a:r>
              <a:rPr lang="en-US" sz="1800" dirty="0" smtClean="0"/>
              <a:t> </a:t>
            </a:r>
            <a:r>
              <a:rPr lang="en-US" sz="1800" dirty="0" err="1" smtClean="0"/>
              <a:t>konkurencija</a:t>
            </a: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/>
              <a:t>	- </a:t>
            </a:r>
            <a:r>
              <a:rPr lang="en-US" sz="1800" dirty="0" err="1" smtClean="0"/>
              <a:t>ekonomsko</a:t>
            </a:r>
            <a:r>
              <a:rPr lang="en-US" sz="1800" dirty="0" smtClean="0"/>
              <a:t> </a:t>
            </a:r>
            <a:r>
              <a:rPr lang="en-US" sz="1800" dirty="0" err="1" smtClean="0"/>
              <a:t>razumno</a:t>
            </a:r>
            <a:r>
              <a:rPr lang="en-US" sz="1800" dirty="0" smtClean="0"/>
              <a:t> </a:t>
            </a:r>
            <a:r>
              <a:rPr lang="en-US" sz="1800" dirty="0" err="1" smtClean="0"/>
              <a:t>profiliranje</a:t>
            </a:r>
            <a:r>
              <a:rPr lang="en-US" sz="1800" dirty="0" smtClean="0"/>
              <a:t> (</a:t>
            </a:r>
            <a:r>
              <a:rPr lang="en-US" sz="1800" dirty="0" err="1" smtClean="0"/>
              <a:t>odreduvanje</a:t>
            </a:r>
            <a:r>
              <a:rPr lang="en-US" sz="1800" dirty="0" smtClean="0"/>
              <a:t>)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cenata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proizvodite</a:t>
            </a:r>
            <a:r>
              <a:rPr lang="en-US" sz="1800" dirty="0" smtClean="0"/>
              <a:t> pod </a:t>
            </a:r>
            <a:r>
              <a:rPr lang="en-US" sz="1800" dirty="0" err="1" smtClean="0"/>
              <a:t>koja</a:t>
            </a:r>
            <a:r>
              <a:rPr lang="en-US" sz="1800" dirty="0" smtClean="0"/>
              <a:t> </a:t>
            </a:r>
            <a:r>
              <a:rPr lang="en-US" sz="1800" dirty="0" err="1" smtClean="0"/>
              <a:t>nema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odi</a:t>
            </a:r>
            <a:r>
              <a:rPr lang="en-US" sz="1800" dirty="0" smtClean="0"/>
              <a:t> </a:t>
            </a:r>
            <a:r>
              <a:rPr lang="en-US" sz="1800" dirty="0" err="1" smtClean="0"/>
              <a:t>niedna</a:t>
            </a:r>
            <a:r>
              <a:rPr lang="en-US" sz="1800" dirty="0" smtClean="0"/>
              <a:t> </a:t>
            </a:r>
            <a:r>
              <a:rPr lang="en-US" sz="1800" dirty="0" err="1" smtClean="0"/>
              <a:t>osiguritelna</a:t>
            </a:r>
            <a:r>
              <a:rPr lang="en-US" sz="1800" dirty="0" smtClean="0"/>
              <a:t> </a:t>
            </a:r>
            <a:r>
              <a:rPr lang="en-US" sz="1800" dirty="0" err="1" smtClean="0"/>
              <a:t>kompanija</a:t>
            </a:r>
            <a:endParaRPr lang="en-US" sz="1800" dirty="0" smtClean="0"/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800" dirty="0" smtClean="0"/>
              <a:t>Vo </a:t>
            </a:r>
            <a:r>
              <a:rPr lang="en-US" sz="1800" dirty="0" err="1" smtClean="0"/>
              <a:t>soglasnost</a:t>
            </a:r>
            <a:r>
              <a:rPr lang="en-US" sz="1800" dirty="0" smtClean="0"/>
              <a:t> so </a:t>
            </a:r>
            <a:r>
              <a:rPr lang="en-US" sz="1800" dirty="0" err="1" smtClean="0"/>
              <a:t>zakonot</a:t>
            </a:r>
            <a:r>
              <a:rPr lang="en-US" sz="1800" dirty="0" smtClean="0"/>
              <a:t> </a:t>
            </a:r>
            <a:r>
              <a:rPr lang="en-US" sz="1800" dirty="0" err="1" smtClean="0"/>
              <a:t>postoi</a:t>
            </a:r>
            <a:r>
              <a:rPr lang="en-US" sz="1800" dirty="0" smtClean="0"/>
              <a:t> </a:t>
            </a:r>
            <a:r>
              <a:rPr lang="en-US" sz="1800" dirty="0" err="1" smtClean="0"/>
              <a:t>minimalna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maksimalna</a:t>
            </a:r>
            <a:r>
              <a:rPr lang="en-US" sz="1800" dirty="0" smtClean="0"/>
              <a:t> </a:t>
            </a:r>
            <a:r>
              <a:rPr lang="en-US" sz="1800" dirty="0" err="1" smtClean="0"/>
              <a:t>premija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rezija</a:t>
            </a:r>
            <a:r>
              <a:rPr lang="en-US" sz="1800" dirty="0" smtClean="0"/>
              <a:t> (</a:t>
            </a:r>
            <a:r>
              <a:rPr lang="en-US" sz="1800" dirty="0" err="1" smtClean="0"/>
              <a:t>od</a:t>
            </a:r>
            <a:r>
              <a:rPr lang="en-US" sz="1800" dirty="0" smtClean="0"/>
              <a:t> min 15%). </a:t>
            </a:r>
            <a:r>
              <a:rPr lang="en-US" sz="1800" dirty="0" err="1" smtClean="0"/>
              <a:t>Osiguritelnite</a:t>
            </a:r>
            <a:r>
              <a:rPr lang="en-US" sz="1800" dirty="0" smtClean="0"/>
              <a:t> </a:t>
            </a:r>
            <a:r>
              <a:rPr lang="en-US" sz="1800" dirty="0" err="1" smtClean="0"/>
              <a:t>kompanii</a:t>
            </a:r>
            <a:r>
              <a:rPr lang="en-US" sz="1800" dirty="0" smtClean="0"/>
              <a:t> </a:t>
            </a:r>
            <a:r>
              <a:rPr lang="en-US" sz="1800" dirty="0" err="1" smtClean="0"/>
              <a:t>vo</a:t>
            </a:r>
            <a:r>
              <a:rPr lang="en-US" sz="1800" dirty="0" smtClean="0"/>
              <a:t> </a:t>
            </a:r>
            <a:r>
              <a:rPr lang="en-US" sz="1800" dirty="0" err="1" smtClean="0"/>
              <a:t>Makedonija</a:t>
            </a:r>
            <a:r>
              <a:rPr lang="en-US" sz="1800" dirty="0" smtClean="0"/>
              <a:t> </a:t>
            </a:r>
            <a:r>
              <a:rPr lang="en-US" sz="1800" dirty="0" err="1" smtClean="0"/>
              <a:t>momentalno</a:t>
            </a:r>
            <a:r>
              <a:rPr lang="en-US" sz="1800" dirty="0" smtClean="0"/>
              <a:t> </a:t>
            </a:r>
            <a:r>
              <a:rPr lang="en-US" sz="1800" dirty="0" err="1" smtClean="0"/>
              <a:t>imaat</a:t>
            </a:r>
            <a:r>
              <a:rPr lang="en-US" sz="1800" dirty="0" smtClean="0"/>
              <a:t> </a:t>
            </a:r>
            <a:r>
              <a:rPr lang="en-US" sz="1800" dirty="0" err="1" smtClean="0"/>
              <a:t>vospostaveno</a:t>
            </a:r>
            <a:r>
              <a:rPr lang="en-US" sz="1800" dirty="0" smtClean="0"/>
              <a:t> 30% </a:t>
            </a:r>
            <a:r>
              <a:rPr lang="en-US" sz="1800" dirty="0" err="1" smtClean="0"/>
              <a:t>rezija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maksimalnata</a:t>
            </a:r>
            <a:r>
              <a:rPr lang="en-US" sz="1800" dirty="0" smtClean="0"/>
              <a:t> </a:t>
            </a:r>
            <a:r>
              <a:rPr lang="en-US" sz="1800" dirty="0" err="1" smtClean="0"/>
              <a:t>tehnicka</a:t>
            </a:r>
            <a:r>
              <a:rPr lang="en-US" sz="1800" dirty="0" smtClean="0"/>
              <a:t> </a:t>
            </a:r>
            <a:r>
              <a:rPr lang="en-US" sz="1800" dirty="0" err="1" smtClean="0"/>
              <a:t>premija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</a:t>
            </a:r>
            <a:r>
              <a:rPr lang="en-US" sz="1800" dirty="0" err="1" smtClean="0"/>
              <a:t>iznesuva</a:t>
            </a:r>
            <a:r>
              <a:rPr lang="en-US" sz="1800" dirty="0" smtClean="0"/>
              <a:t> 3.920 </a:t>
            </a:r>
            <a:r>
              <a:rPr lang="en-US" sz="1800" dirty="0" err="1" smtClean="0"/>
              <a:t>denari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klasa</a:t>
            </a:r>
            <a:r>
              <a:rPr lang="en-US" sz="1800" dirty="0" smtClean="0"/>
              <a:t> 10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zadolzitelno</a:t>
            </a:r>
            <a:r>
              <a:rPr lang="en-US" sz="1800" dirty="0" smtClean="0"/>
              <a:t> osiguruvanje. </a:t>
            </a:r>
          </a:p>
          <a:p>
            <a:pPr algn="just">
              <a:buNone/>
              <a:defRPr/>
            </a:pPr>
            <a:r>
              <a:rPr lang="en-US" sz="1800" dirty="0" smtClean="0"/>
              <a:t>	- 3920 * 1.3= 5.096 </a:t>
            </a:r>
            <a:r>
              <a:rPr lang="en-US" sz="1800" dirty="0" err="1" smtClean="0"/>
              <a:t>denari</a:t>
            </a:r>
            <a:r>
              <a:rPr lang="en-US" sz="1800" dirty="0" smtClean="0"/>
              <a:t>  -  </a:t>
            </a:r>
            <a:r>
              <a:rPr lang="en-US" sz="1800" dirty="0" err="1" smtClean="0"/>
              <a:t>osnovica</a:t>
            </a:r>
            <a:endParaRPr lang="en-US" sz="1800" dirty="0" smtClean="0"/>
          </a:p>
          <a:p>
            <a:pPr algn="just">
              <a:buNone/>
              <a:defRPr/>
            </a:pPr>
            <a:endParaRPr lang="en-US" sz="1800" dirty="0" smtClean="0"/>
          </a:p>
          <a:p>
            <a:pPr lvl="0" algn="just">
              <a:buClr>
                <a:srgbClr val="F0A22E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4E3B30"/>
                </a:solidFill>
              </a:rPr>
              <a:t>Site </a:t>
            </a:r>
            <a:r>
              <a:rPr lang="en-US" sz="1800" dirty="0" err="1" smtClean="0">
                <a:solidFill>
                  <a:srgbClr val="4E3B30"/>
                </a:solidFill>
              </a:rPr>
              <a:t>osiguruvanja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od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ovaa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tarifa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podlozat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na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dopolnitelni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popusti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i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doplatoci</a:t>
            </a:r>
            <a:r>
              <a:rPr lang="en-US" sz="1800" dirty="0" smtClean="0">
                <a:solidFill>
                  <a:srgbClr val="4E3B30"/>
                </a:solidFill>
              </a:rPr>
              <a:t> (bonus </a:t>
            </a:r>
            <a:r>
              <a:rPr lang="en-US" sz="1800" dirty="0" err="1" smtClean="0">
                <a:solidFill>
                  <a:srgbClr val="4E3B30"/>
                </a:solidFill>
              </a:rPr>
              <a:t>malus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sistem</a:t>
            </a:r>
            <a:r>
              <a:rPr lang="en-US" sz="1800" dirty="0" smtClean="0">
                <a:solidFill>
                  <a:srgbClr val="4E3B30"/>
                </a:solidFill>
              </a:rPr>
              <a:t>) </a:t>
            </a:r>
            <a:r>
              <a:rPr lang="en-US" sz="1800" dirty="0" err="1" smtClean="0">
                <a:solidFill>
                  <a:srgbClr val="4E3B30"/>
                </a:solidFill>
              </a:rPr>
              <a:t>kako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i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za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invaliditet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i</a:t>
            </a:r>
            <a:r>
              <a:rPr lang="en-US" sz="1800" dirty="0" smtClean="0">
                <a:solidFill>
                  <a:srgbClr val="4E3B30"/>
                </a:solidFill>
              </a:rPr>
              <a:t> </a:t>
            </a:r>
            <a:r>
              <a:rPr lang="en-US" sz="1800" dirty="0" err="1" smtClean="0">
                <a:solidFill>
                  <a:srgbClr val="4E3B30"/>
                </a:solidFill>
              </a:rPr>
              <a:t>starost</a:t>
            </a:r>
            <a:r>
              <a:rPr lang="en-US" sz="1800" smtClean="0">
                <a:solidFill>
                  <a:srgbClr val="4E3B30"/>
                </a:solidFill>
              </a:rPr>
              <a:t>.</a:t>
            </a:r>
            <a:endParaRPr lang="en-US" sz="1800" dirty="0" smtClean="0">
              <a:solidFill>
                <a:srgbClr val="4E3B30"/>
              </a:solidFill>
            </a:endParaRPr>
          </a:p>
          <a:p>
            <a:pPr algn="just">
              <a:buNone/>
              <a:defRPr/>
            </a:pPr>
            <a:endParaRPr lang="en-US" sz="1800" dirty="0" smtClean="0"/>
          </a:p>
          <a:p>
            <a:pPr algn="just">
              <a:buNone/>
              <a:defRPr/>
            </a:pPr>
            <a:endParaRPr lang="en-US" sz="18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05800" cy="41910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000" dirty="0" smtClean="0"/>
              <a:t>Osnovni je problem visok procenat neosiguranih vozila</a:t>
            </a:r>
          </a:p>
          <a:p>
            <a:pPr eaLnBrk="1" hangingPunct="1"/>
            <a:endParaRPr lang="mk-MK" sz="2000" dirty="0" smtClean="0"/>
          </a:p>
          <a:p>
            <a:pPr eaLnBrk="1" hangingPunct="1"/>
            <a:r>
              <a:rPr lang="hr-HR" sz="2000" dirty="0" smtClean="0"/>
              <a:t>Falsifikovanje zelene karte</a:t>
            </a:r>
          </a:p>
          <a:p>
            <a:pPr eaLnBrk="1" hangingPunct="1"/>
            <a:endParaRPr lang="mk-MK" sz="2000" dirty="0" smtClean="0"/>
          </a:p>
          <a:p>
            <a:pPr eaLnBrk="1" hangingPunct="1"/>
            <a:r>
              <a:rPr lang="hr-HR" sz="2000" dirty="0" smtClean="0"/>
              <a:t>Neujednaćeni kriterijumi za rešavanje nematerijalnih šteta</a:t>
            </a:r>
          </a:p>
          <a:p>
            <a:pPr eaLnBrk="1" hangingPunct="1"/>
            <a:endParaRPr lang="mk-MK" sz="2000" dirty="0" smtClean="0"/>
          </a:p>
          <a:p>
            <a:pPr eaLnBrk="1" hangingPunct="1"/>
            <a:r>
              <a:rPr lang="hr-HR" sz="2000" dirty="0" smtClean="0"/>
              <a:t>Loša struktura osiguranja</a:t>
            </a:r>
            <a:r>
              <a:rPr lang="mk-MK" sz="2000" dirty="0" smtClean="0"/>
              <a:t> (</a:t>
            </a:r>
            <a:r>
              <a:rPr lang="hr-HR" sz="2000" dirty="0" smtClean="0"/>
              <a:t>život i neživot</a:t>
            </a:r>
            <a:r>
              <a:rPr lang="mk-MK" sz="2000" dirty="0" smtClean="0"/>
              <a:t>)</a:t>
            </a:r>
          </a:p>
          <a:p>
            <a:pPr eaLnBrk="1" hangingPunct="1"/>
            <a:endParaRPr lang="mk-MK" sz="2000" dirty="0" smtClean="0"/>
          </a:p>
          <a:p>
            <a:pPr eaLnBrk="1" hangingPunct="1"/>
            <a:r>
              <a:rPr lang="hr-HR" sz="2000" dirty="0" smtClean="0"/>
              <a:t>Naplata regresa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hr-BA" sz="2000" dirty="0" smtClean="0"/>
              <a:t>Uticaj svetskih promena na</a:t>
            </a:r>
            <a:r>
              <a:rPr lang="en-US" sz="2000" dirty="0" smtClean="0"/>
              <a:t> </a:t>
            </a:r>
            <a:r>
              <a:rPr lang="en-US" sz="2000" dirty="0" err="1" smtClean="0"/>
              <a:t>reosigur</a:t>
            </a:r>
            <a:r>
              <a:rPr lang="hr-BA" sz="2000" dirty="0" smtClean="0"/>
              <a:t>anju</a:t>
            </a:r>
            <a:r>
              <a:rPr lang="en-US" sz="2000" dirty="0" smtClean="0"/>
              <a:t> </a:t>
            </a:r>
            <a:endParaRPr lang="mk-MK" sz="20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8D7D4E5A-3B39-408F-A1E5-5F3A9F6ABEC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3556" name="Footer Placeholder 5"/>
          <p:cNvSpPr txBox="1">
            <a:spLocks/>
          </p:cNvSpPr>
          <p:nvPr/>
        </p:nvSpPr>
        <p:spPr bwMode="auto">
          <a:xfrm>
            <a:off x="0" y="6492875"/>
            <a:ext cx="3200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sr-Latn-CS" sz="1200">
                <a:solidFill>
                  <a:srgbClr val="898989"/>
                </a:solidFill>
                <a:latin typeface="Calibri" pitchFamily="34" charset="0"/>
              </a:rPr>
              <a:t>Osiguravajuće tržište</a:t>
            </a:r>
            <a:r>
              <a:rPr lang="mk-MK" sz="1200">
                <a:solidFill>
                  <a:srgbClr val="898989"/>
                </a:solidFill>
                <a:latin typeface="Calibri" pitchFamily="34" charset="0"/>
              </a:rPr>
              <a:t> – 2007 </a:t>
            </a:r>
            <a:r>
              <a:rPr lang="sr-Latn-CS" sz="1200">
                <a:solidFill>
                  <a:srgbClr val="898989"/>
                </a:solidFill>
                <a:latin typeface="Calibri" pitchFamily="34" charset="0"/>
              </a:rPr>
              <a:t>god.</a:t>
            </a:r>
            <a:r>
              <a:rPr lang="mk-MK" sz="1200">
                <a:solidFill>
                  <a:srgbClr val="898989"/>
                </a:solidFill>
                <a:latin typeface="Calibri" pitchFamily="34" charset="0"/>
              </a:rPr>
              <a:t>	</a:t>
            </a:r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7" name="Text Placeholder 2"/>
          <p:cNvSpPr txBox="1">
            <a:spLocks/>
          </p:cNvSpPr>
          <p:nvPr/>
        </p:nvSpPr>
        <p:spPr bwMode="auto">
          <a:xfrm>
            <a:off x="381000" y="685800"/>
            <a:ext cx="6781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Calibri" pitchFamily="34" charset="0"/>
              <a:buAutoNum type="romanUcPeriod" startAt="6"/>
            </a:pPr>
            <a:r>
              <a:rPr lang="hr-HR" sz="2400" b="1" dirty="0" smtClean="0">
                <a:latin typeface="Calibri" pitchFamily="34" charset="0"/>
              </a:rPr>
              <a:t>Problemi na tržištu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6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7848600" cy="42973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7200" dirty="0" smtClean="0"/>
              <a:t>   ZAHVALJUJEM  NA </a:t>
            </a:r>
            <a:r>
              <a:rPr lang="hr-BA" sz="7200" dirty="0" smtClean="0"/>
              <a:t>PA</a:t>
            </a:r>
            <a:r>
              <a:rPr lang="en-US" sz="7200" smtClean="0"/>
              <a:t>ZNJI</a:t>
            </a:r>
            <a:endParaRPr lang="en-US" sz="7150" dirty="0" smtClean="0"/>
          </a:p>
        </p:txBody>
      </p:sp>
      <p:pic>
        <p:nvPicPr>
          <p:cNvPr id="3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dirty="0" smtClean="0"/>
              <a:t>SADRŽAJ</a:t>
            </a:r>
            <a:endParaRPr lang="en-US" dirty="0" smtClean="0"/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Osiguravajuća društva</a:t>
            </a:r>
            <a:endParaRPr lang="mk-MK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Opis osiguravajućeg tržišta</a:t>
            </a:r>
            <a:endParaRPr lang="mk-MK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Finansiski </a:t>
            </a:r>
            <a:r>
              <a:rPr lang="mk-MK" sz="3000" dirty="0" smtClean="0">
                <a:solidFill>
                  <a:srgbClr val="262626"/>
                </a:solidFill>
              </a:rPr>
              <a:t> </a:t>
            </a:r>
            <a:r>
              <a:rPr lang="sr-Latn-CS" sz="3000" dirty="0" smtClean="0">
                <a:solidFill>
                  <a:srgbClr val="262626"/>
                </a:solidFill>
              </a:rPr>
              <a:t>pokazatelj</a:t>
            </a:r>
            <a:r>
              <a:rPr lang="en-US" sz="3000" dirty="0" err="1" smtClean="0">
                <a:solidFill>
                  <a:srgbClr val="262626"/>
                </a:solidFill>
              </a:rPr>
              <a:t>i</a:t>
            </a:r>
            <a:endParaRPr lang="mk-MK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Zakoni </a:t>
            </a:r>
            <a:r>
              <a:rPr lang="en-US" sz="3000" dirty="0" err="1" smtClean="0">
                <a:solidFill>
                  <a:srgbClr val="262626"/>
                </a:solidFill>
              </a:rPr>
              <a:t>i</a:t>
            </a:r>
            <a:r>
              <a:rPr lang="hr-HR" sz="3000" dirty="0" smtClean="0">
                <a:solidFill>
                  <a:srgbClr val="262626"/>
                </a:solidFill>
              </a:rPr>
              <a:t>z</a:t>
            </a:r>
            <a:r>
              <a:rPr lang="sr-Latn-CS" sz="3000" dirty="0" smtClean="0">
                <a:solidFill>
                  <a:srgbClr val="262626"/>
                </a:solidFill>
              </a:rPr>
              <a:t> oblasti</a:t>
            </a:r>
            <a:r>
              <a:rPr lang="mk-MK" sz="3000" dirty="0" smtClean="0">
                <a:solidFill>
                  <a:srgbClr val="262626"/>
                </a:solidFill>
              </a:rPr>
              <a:t> </a:t>
            </a:r>
            <a:r>
              <a:rPr lang="sr-Latn-CS" sz="3000" dirty="0" smtClean="0">
                <a:solidFill>
                  <a:srgbClr val="262626"/>
                </a:solidFill>
              </a:rPr>
              <a:t>osiguranja</a:t>
            </a:r>
            <a:endParaRPr lang="mk-MK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Nadzorni organi</a:t>
            </a:r>
            <a:endParaRPr lang="mk-MK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Uloga Biroa osiguranja</a:t>
            </a:r>
            <a:endParaRPr lang="en-US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rgbClr val="262626"/>
                </a:solidFill>
              </a:rPr>
              <a:t>Regulativi</a:t>
            </a:r>
            <a:r>
              <a:rPr lang="en-US" sz="3000" dirty="0" smtClean="0">
                <a:solidFill>
                  <a:srgbClr val="262626"/>
                </a:solidFill>
              </a:rPr>
              <a:t> I </a:t>
            </a:r>
            <a:r>
              <a:rPr lang="en-US" sz="3000" dirty="0" err="1" smtClean="0">
                <a:solidFill>
                  <a:srgbClr val="262626"/>
                </a:solidFill>
              </a:rPr>
              <a:t>liberalizacija</a:t>
            </a:r>
            <a:endParaRPr lang="mk-MK" sz="3000" dirty="0" smtClean="0">
              <a:solidFill>
                <a:srgbClr val="26262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3000" dirty="0" smtClean="0">
                <a:solidFill>
                  <a:srgbClr val="262626"/>
                </a:solidFill>
              </a:rPr>
              <a:t>Problemi na tržištu</a:t>
            </a:r>
            <a:endParaRPr lang="mk-MK" dirty="0" smtClean="0">
              <a:solidFill>
                <a:srgbClr val="95B3D7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95B3D7"/>
              </a:solidFill>
            </a:endParaRP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2F018BC1-6556-4624-BC29-6C20819A00CC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I. </a:t>
            </a:r>
            <a:r>
              <a:rPr lang="sr-Latn-CS" sz="2400" dirty="0" smtClean="0"/>
              <a:t>Osiguravajuća društv</a:t>
            </a:r>
            <a:r>
              <a:rPr lang="en-US" sz="2400" dirty="0" smtClean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"/>
          </a:xfrm>
        </p:spPr>
        <p:txBody>
          <a:bodyPr rtlCol="0">
            <a:normAutofit fontScale="55000" lnSpcReduction="20000"/>
          </a:bodyPr>
          <a:lstStyle/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err="1" smtClean="0"/>
              <a:t>Makedonsko</a:t>
            </a:r>
            <a:r>
              <a:rPr lang="en-US" b="1" i="1" dirty="0" smtClean="0"/>
              <a:t> </a:t>
            </a:r>
            <a:r>
              <a:rPr lang="en-US" b="1" i="1" dirty="0" err="1" smtClean="0"/>
              <a:t>osiguravaju</a:t>
            </a:r>
            <a:r>
              <a:rPr lang="hr-BA" b="1" i="1" dirty="0" smtClean="0"/>
              <a:t>će tržište pokriva</a:t>
            </a:r>
            <a:r>
              <a:rPr lang="en-US" b="1" i="1" dirty="0" smtClean="0"/>
              <a:t> 13 </a:t>
            </a:r>
            <a:r>
              <a:rPr lang="en-US" b="1" i="1" dirty="0" err="1" smtClean="0"/>
              <a:t>osiguravajućih</a:t>
            </a:r>
            <a:r>
              <a:rPr lang="en-US" b="1" i="1" dirty="0" smtClean="0"/>
              <a:t> </a:t>
            </a:r>
            <a:r>
              <a:rPr lang="en-US" b="1" i="1" dirty="0" err="1" smtClean="0"/>
              <a:t>kompanija</a:t>
            </a:r>
            <a:r>
              <a:rPr lang="hr-BA" b="1" i="1" dirty="0" smtClean="0"/>
              <a:t>,</a:t>
            </a:r>
            <a:r>
              <a:rPr lang="en-US" b="1" i="1" dirty="0" smtClean="0"/>
              <a:t> </a:t>
            </a:r>
            <a:r>
              <a:rPr lang="en-US" b="1" i="1" dirty="0" err="1" smtClean="0"/>
              <a:t>od</a:t>
            </a:r>
            <a:r>
              <a:rPr lang="en-US" b="1" i="1" dirty="0" smtClean="0"/>
              <a:t> </a:t>
            </a:r>
            <a:r>
              <a:rPr lang="en-US" b="1" i="1" dirty="0" err="1" smtClean="0"/>
              <a:t>kojih</a:t>
            </a:r>
            <a:r>
              <a:rPr lang="en-US" b="1" i="1" dirty="0" smtClean="0"/>
              <a:t> </a:t>
            </a:r>
            <a:r>
              <a:rPr lang="en-US" b="1" i="1" dirty="0" err="1" smtClean="0"/>
              <a:t>dve</a:t>
            </a:r>
            <a:r>
              <a:rPr lang="en-US" b="1" i="1" dirty="0" smtClean="0"/>
              <a:t> </a:t>
            </a:r>
            <a:r>
              <a:rPr lang="en-US" b="1" i="1" dirty="0" err="1" smtClean="0"/>
              <a:t>rade</a:t>
            </a:r>
            <a:r>
              <a:rPr lang="en-US" b="1" i="1" dirty="0" smtClean="0"/>
              <a:t> </a:t>
            </a:r>
            <a:r>
              <a:rPr lang="en-US" b="1" i="1" dirty="0" err="1" smtClean="0"/>
              <a:t>samo</a:t>
            </a:r>
            <a:r>
              <a:rPr lang="en-US" b="1" i="1" dirty="0" smtClean="0"/>
              <a:t> </a:t>
            </a:r>
            <a:r>
              <a:rPr lang="en-US" b="1" i="1" dirty="0" err="1" smtClean="0"/>
              <a:t>na</a:t>
            </a:r>
            <a:r>
              <a:rPr lang="en-US" b="1" i="1" dirty="0" smtClean="0"/>
              <a:t> </a:t>
            </a:r>
            <a:r>
              <a:rPr lang="en-US" b="1" i="1" dirty="0" err="1" smtClean="0"/>
              <a:t>životnom</a:t>
            </a:r>
            <a:r>
              <a:rPr lang="en-US" b="1" i="1" dirty="0" smtClean="0"/>
              <a:t> </a:t>
            </a:r>
            <a:r>
              <a:rPr lang="en-US" b="1" i="1" dirty="0" err="1" smtClean="0"/>
              <a:t>osiguranju</a:t>
            </a:r>
            <a:endParaRPr lang="en-US" b="1" i="1" dirty="0" smtClean="0"/>
          </a:p>
        </p:txBody>
      </p:sp>
      <p:sp>
        <p:nvSpPr>
          <p:cNvPr id="410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8BAC52DA-D68B-4D47-9745-D88A1908054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676400"/>
            <a:ext cx="4267200" cy="29718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b="1" i="1" dirty="0" smtClean="0"/>
              <a:t>Osiguravajuća društva</a:t>
            </a:r>
            <a:endParaRPr lang="mk-MK" b="1" i="1" dirty="0" smtClean="0"/>
          </a:p>
          <a:p>
            <a:pPr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Qbe</a:t>
            </a:r>
            <a:r>
              <a:rPr lang="hr-B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Vardar </a:t>
            </a:r>
            <a:endParaRPr lang="mk-M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Evroins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mk-MK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Sava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Tabak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mk-M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Winner </a:t>
            </a:r>
            <a:endParaRPr lang="mk-M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Eurolink</a:t>
            </a:r>
            <a:endParaRPr lang="mk-M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Insig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mk-M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Uniqa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Osiguritelna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Polisa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mk-MK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Albsig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Croatia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Imotno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osig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.</a:t>
            </a:r>
            <a:endParaRPr lang="mk-MK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Croatia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Zivotno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osig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endParaRPr lang="mk-MK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Grawe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0" y="1905000"/>
            <a:ext cx="2743200" cy="28956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i="1" dirty="0" err="1" smtClean="0"/>
              <a:t>Brokerski</a:t>
            </a:r>
            <a:r>
              <a:rPr lang="en-US" sz="1700" b="1" i="1" dirty="0" smtClean="0"/>
              <a:t> </a:t>
            </a:r>
            <a:r>
              <a:rPr lang="en-US" sz="1700" b="1" i="1" dirty="0" err="1" smtClean="0"/>
              <a:t>dru</a:t>
            </a:r>
            <a:r>
              <a:rPr lang="hr-BA" sz="1700" b="1" i="1" dirty="0" smtClean="0"/>
              <a:t>š</a:t>
            </a:r>
            <a:r>
              <a:rPr lang="en-US" sz="1700" b="1" i="1" dirty="0" err="1" smtClean="0"/>
              <a:t>tva</a:t>
            </a:r>
            <a:r>
              <a:rPr lang="en-US" sz="1700" b="1" i="1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Euro </a:t>
            </a:r>
            <a:r>
              <a:rPr lang="en-US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Eksperts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Euromak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WIASS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In-Broker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VFP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Mobility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Seda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C00000"/>
                </a:solidFill>
                <a:latin typeface="+mn-lt"/>
              </a:rPr>
              <a:t>A-Team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C00000"/>
                </a:solidFill>
                <a:latin typeface="+mn-lt"/>
              </a:rPr>
              <a:t>Delta Ins.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solidFill>
                  <a:srgbClr val="C00000"/>
                </a:solidFill>
                <a:latin typeface="+mn-lt"/>
              </a:rPr>
              <a:t>Na</a:t>
            </a:r>
            <a:r>
              <a:rPr lang="hr-BA" sz="1700" dirty="0" smtClean="0">
                <a:solidFill>
                  <a:srgbClr val="C00000"/>
                </a:solidFill>
                <a:latin typeface="+mn-lt"/>
              </a:rPr>
              <a:t>še osiguranje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BA" sz="1700" dirty="0" smtClean="0">
                <a:solidFill>
                  <a:srgbClr val="C00000"/>
                </a:solidFill>
                <a:latin typeface="+mn-lt"/>
              </a:rPr>
              <a:t>JDB</a:t>
            </a:r>
            <a:endParaRPr lang="en-US" sz="17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0800" y="2209800"/>
            <a:ext cx="2362200" cy="1676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700" b="1" i="1" dirty="0">
                <a:latin typeface="+mn-lt"/>
              </a:rPr>
              <a:t> </a:t>
            </a:r>
            <a:r>
              <a:rPr lang="hr-BA" sz="1700" b="1" i="1" dirty="0" smtClean="0"/>
              <a:t>Zastupnici</a:t>
            </a:r>
            <a:endParaRPr lang="en-US" sz="17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AMG Premium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Magma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Safe Invest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Trend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Aktiva</a:t>
            </a:r>
            <a:endParaRPr lang="mk-MK" sz="17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029200"/>
            <a:ext cx="8763000" cy="144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k-MK" sz="2800" b="1" i="1" dirty="0">
                <a:latin typeface="+mn-lt"/>
              </a:rPr>
              <a:t>	</a:t>
            </a:r>
            <a:r>
              <a:rPr lang="mk-MK" sz="2600" b="1" dirty="0">
                <a:latin typeface="+mn-lt"/>
              </a:rPr>
              <a:t>-</a:t>
            </a:r>
            <a:r>
              <a:rPr lang="en-US" sz="2600" b="1" dirty="0">
                <a:latin typeface="+mn-lt"/>
              </a:rPr>
              <a:t> 	  </a:t>
            </a:r>
            <a:r>
              <a:rPr lang="en-US" sz="2600" b="1" dirty="0" err="1" smtClean="0">
                <a:latin typeface="Perpetua" pitchFamily="18" charset="0"/>
              </a:rPr>
              <a:t>Osnovanje</a:t>
            </a:r>
            <a:r>
              <a:rPr lang="en-US" sz="2600" b="1" dirty="0" smtClean="0">
                <a:latin typeface="Perpetua" pitchFamily="18" charset="0"/>
              </a:rPr>
              <a:t> </a:t>
            </a:r>
            <a:r>
              <a:rPr lang="en-US" sz="2600" b="1" dirty="0" err="1" smtClean="0">
                <a:latin typeface="Perpetua" pitchFamily="18" charset="0"/>
              </a:rPr>
              <a:t>novog</a:t>
            </a:r>
            <a:r>
              <a:rPr lang="en-US" sz="2600" b="1" dirty="0" smtClean="0">
                <a:latin typeface="Perpetua" pitchFamily="18" charset="0"/>
              </a:rPr>
              <a:t> </a:t>
            </a:r>
            <a:r>
              <a:rPr lang="en-US" sz="2600" b="1" dirty="0" err="1" smtClean="0">
                <a:latin typeface="Perpetua" pitchFamily="18" charset="0"/>
              </a:rPr>
              <a:t>osiguravaju</a:t>
            </a:r>
            <a:r>
              <a:rPr lang="hr-BA" sz="2100" b="1" dirty="0" smtClean="0">
                <a:latin typeface="Perpetua" pitchFamily="18" charset="0"/>
              </a:rPr>
              <a:t>č</a:t>
            </a:r>
            <a:r>
              <a:rPr lang="hr-BA" sz="2600" b="1" dirty="0" smtClean="0">
                <a:latin typeface="Perpetua" pitchFamily="18" charset="0"/>
              </a:rPr>
              <a:t>eg društva </a:t>
            </a:r>
            <a:r>
              <a:rPr lang="mk-MK" sz="2600" b="1" dirty="0" smtClean="0">
                <a:latin typeface="Perpetua" pitchFamily="18" charset="0"/>
              </a:rPr>
              <a:t>– </a:t>
            </a:r>
            <a:r>
              <a:rPr lang="en-US" sz="2600" b="1" dirty="0" err="1" smtClean="0">
                <a:latin typeface="Perpetua" pitchFamily="18" charset="0"/>
              </a:rPr>
              <a:t>Croa</a:t>
            </a:r>
            <a:r>
              <a:rPr lang="hr-BA" sz="2600" b="1" dirty="0" smtClean="0">
                <a:latin typeface="Perpetua" pitchFamily="18" charset="0"/>
              </a:rPr>
              <a:t>t</a:t>
            </a:r>
            <a:r>
              <a:rPr lang="en-US" sz="2600" b="1" dirty="0" err="1" smtClean="0">
                <a:latin typeface="Perpetua" pitchFamily="18" charset="0"/>
              </a:rPr>
              <a:t>ia</a:t>
            </a:r>
            <a:r>
              <a:rPr lang="en-US" sz="2600" b="1" dirty="0" smtClean="0">
                <a:latin typeface="Perpetua" pitchFamily="18" charset="0"/>
              </a:rPr>
              <a:t> </a:t>
            </a:r>
            <a:r>
              <a:rPr lang="en-US" sz="2600" b="1" dirty="0" err="1" smtClean="0">
                <a:latin typeface="Perpetua" pitchFamily="18" charset="0"/>
              </a:rPr>
              <a:t>Imotno</a:t>
            </a:r>
            <a:r>
              <a:rPr lang="en-US" sz="2600" b="1" dirty="0" smtClean="0">
                <a:latin typeface="Perpetua" pitchFamily="18" charset="0"/>
              </a:rPr>
              <a:t> </a:t>
            </a:r>
            <a:r>
              <a:rPr lang="en-US" sz="2600" b="1" dirty="0" err="1" smtClean="0">
                <a:latin typeface="Perpetua" pitchFamily="18" charset="0"/>
              </a:rPr>
              <a:t>osig</a:t>
            </a:r>
            <a:r>
              <a:rPr lang="en-US" sz="2600" b="1" dirty="0" smtClean="0">
                <a:latin typeface="Perpetua" pitchFamily="18" charset="0"/>
              </a:rPr>
              <a:t>.</a:t>
            </a:r>
            <a:endParaRPr lang="hr-BA" sz="2600" b="1" dirty="0">
              <a:latin typeface="Perpetua" pitchFamily="18" charset="0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mk-MK" sz="2600" b="1" dirty="0">
              <a:latin typeface="+mn-lt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k-MK" sz="2600" b="1" dirty="0">
                <a:latin typeface="+mn-lt"/>
              </a:rPr>
              <a:t>	- </a:t>
            </a:r>
            <a:r>
              <a:rPr lang="en-US" sz="2600" b="1" dirty="0">
                <a:latin typeface="Perpetua" pitchFamily="18" charset="0"/>
              </a:rPr>
              <a:t>  </a:t>
            </a:r>
            <a:r>
              <a:rPr lang="hr-BA" sz="2600" b="1" dirty="0" smtClean="0">
                <a:latin typeface="Perpetua" pitchFamily="18" charset="0"/>
              </a:rPr>
              <a:t>Cetiri nova brokerska društva i više od 2200 aktivnih agenata, od kojih su 700 osnovani u 2009 godini.</a:t>
            </a:r>
            <a:endParaRPr lang="mk-MK" sz="2800" b="1" i="1" dirty="0">
              <a:latin typeface="+mn-lt"/>
            </a:endParaRPr>
          </a:p>
        </p:txBody>
      </p:sp>
      <p:pic>
        <p:nvPicPr>
          <p:cNvPr id="9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172200"/>
            <a:ext cx="2133600" cy="476250"/>
          </a:xfrm>
        </p:spPr>
        <p:txBody>
          <a:bodyPr/>
          <a:lstStyle/>
          <a:p>
            <a:pPr>
              <a:defRPr/>
            </a:pPr>
            <a:fld id="{658683FE-CC9E-4EA4-94D2-77C3071469A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5" name="Content Placeholder 2"/>
          <p:cNvSpPr txBox="1">
            <a:spLocks/>
          </p:cNvSpPr>
          <p:nvPr/>
        </p:nvSpPr>
        <p:spPr bwMode="auto">
          <a:xfrm>
            <a:off x="609600" y="762000"/>
            <a:ext cx="80073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sr-Latn-CS" sz="2400" dirty="0" smtClean="0"/>
              <a:t>Konkurencija</a:t>
            </a:r>
            <a:r>
              <a:rPr lang="mk-MK" sz="3200" dirty="0" smtClean="0">
                <a:latin typeface="Calibri" pitchFamily="34" charset="0"/>
              </a:rPr>
              <a:t>:</a:t>
            </a: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mk-MK" sz="3200" dirty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1500" dirty="0" smtClean="0">
                <a:latin typeface="Arial" pitchFamily="34" charset="0"/>
                <a:cs typeface="Arial" pitchFamily="34" charset="0"/>
              </a:rPr>
              <a:t>Novoformirane osiguravajuće kompanije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r-BA" sz="1500" dirty="0" smtClean="0">
                <a:latin typeface="Arial" pitchFamily="34" charset="0"/>
                <a:cs typeface="Arial" pitchFamily="34" charset="0"/>
              </a:rPr>
              <a:t>Povećani broj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brokerski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dru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štva i društva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z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astupanje</a:t>
            </a:r>
            <a:endParaRPr lang="mk-MK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hr-BA" sz="1500" dirty="0" smtClean="0">
                <a:latin typeface="Arial" pitchFamily="34" charset="0"/>
                <a:cs typeface="Arial" pitchFamily="34" charset="0"/>
              </a:rPr>
              <a:t>Povećani broj licenciranih agenata i brokera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1500" dirty="0" smtClean="0">
                <a:latin typeface="Arial" pitchFamily="34" charset="0"/>
                <a:cs typeface="Arial" pitchFamily="34" charset="0"/>
              </a:rPr>
              <a:t>Povećana dostupnost populaciji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1500" dirty="0" smtClean="0">
                <a:latin typeface="Arial" pitchFamily="34" charset="0"/>
                <a:cs typeface="Arial" pitchFamily="34" charset="0"/>
              </a:rPr>
              <a:t>Sistem maksimalno fer uslova na tržištu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1500" dirty="0" smtClean="0">
                <a:latin typeface="Arial" pitchFamily="34" charset="0"/>
                <a:cs typeface="Arial" pitchFamily="34" charset="0"/>
              </a:rPr>
              <a:t>Najava za formiranje i ulaz novih kompanija</a:t>
            </a:r>
            <a:r>
              <a:rPr lang="mk-MK" sz="1500" dirty="0" smtClean="0">
                <a:latin typeface="Arial" pitchFamily="34" charset="0"/>
                <a:cs typeface="Arial" pitchFamily="34" charset="0"/>
              </a:rPr>
              <a:t>  – </a:t>
            </a:r>
            <a:r>
              <a:rPr lang="sr-Latn-CS" sz="1500" dirty="0" smtClean="0">
                <a:latin typeface="Arial" pitchFamily="34" charset="0"/>
                <a:cs typeface="Arial" pitchFamily="34" charset="0"/>
              </a:rPr>
              <a:t>povećava već postojeću konkurenciju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1500" dirty="0" smtClean="0">
                <a:latin typeface="Arial" pitchFamily="34" charset="0"/>
                <a:cs typeface="Arial" pitchFamily="34" charset="0"/>
              </a:rPr>
              <a:t>Novi proi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zvodi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i dopunskih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uslug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je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korist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BA" sz="1500" dirty="0" smtClean="0">
                <a:latin typeface="Arial" pitchFamily="34" charset="0"/>
                <a:cs typeface="Arial" pitchFamily="34" charset="0"/>
              </a:rPr>
              <a:t>zadržavanje i preuzimanje osigurenika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(pr. mini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kasko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ђebno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kasko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itn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.) </a:t>
            </a:r>
            <a:endParaRPr lang="hr-BA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sr-Latn-CS" sz="1500" dirty="0" smtClean="0">
                <a:latin typeface="Arial" pitchFamily="34" charset="0"/>
                <a:cs typeface="Arial" pitchFamily="34" charset="0"/>
              </a:rPr>
              <a:t>Pojava nelojalne konkurencije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700" dirty="0"/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hr-BA" sz="1700" dirty="0" smtClean="0"/>
              <a:t>Prodaja osiguravajućih polisa u</a:t>
            </a:r>
            <a:r>
              <a:rPr lang="mk-MK" sz="1700" dirty="0" smtClean="0"/>
              <a:t> 200</a:t>
            </a:r>
            <a:r>
              <a:rPr lang="en-US" sz="1700" dirty="0" smtClean="0"/>
              <a:t>9</a:t>
            </a:r>
            <a:r>
              <a:rPr lang="mk-MK" sz="1700" dirty="0" smtClean="0"/>
              <a:t> </a:t>
            </a:r>
            <a:r>
              <a:rPr lang="en-US" sz="1700" dirty="0" smtClean="0"/>
              <a:t>i 2010 </a:t>
            </a:r>
            <a:r>
              <a:rPr lang="hr-BA" sz="1700" dirty="0" smtClean="0"/>
              <a:t>godini odvija se preko osiguravajućih agenata, bro</a:t>
            </a:r>
            <a:r>
              <a:rPr lang="en-US" sz="1700" dirty="0" smtClean="0"/>
              <a:t>k</a:t>
            </a:r>
            <a:r>
              <a:rPr lang="hr-BA" sz="1700" dirty="0" smtClean="0"/>
              <a:t>erskih društava i zastupnika u osiguranju.</a:t>
            </a:r>
            <a:r>
              <a:rPr lang="mk-MK" sz="1700" dirty="0" smtClean="0"/>
              <a:t> </a:t>
            </a:r>
          </a:p>
        </p:txBody>
      </p:sp>
      <p:sp>
        <p:nvSpPr>
          <p:cNvPr id="614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EA167130-C2D4-4754-A838-438B2327F1F2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905000"/>
          <a:ext cx="80772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715000" y="1981200"/>
            <a:ext cx="609600" cy="3048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2590800"/>
            <a:ext cx="685800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15000" y="2743200"/>
            <a:ext cx="609600" cy="45720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344" name="Content Placeholder 2"/>
          <p:cNvSpPr txBox="1">
            <a:spLocks/>
          </p:cNvSpPr>
          <p:nvPr/>
        </p:nvSpPr>
        <p:spPr bwMode="auto">
          <a:xfrm>
            <a:off x="381000" y="4038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r-BA" sz="1700" dirty="0" smtClean="0">
                <a:latin typeface="Calibri" pitchFamily="34" charset="0"/>
              </a:rPr>
              <a:t>Povećani broj osiguravajućih kompanija, brokerski</a:t>
            </a:r>
            <a:r>
              <a:rPr lang="en-US" sz="1700" dirty="0" smtClean="0">
                <a:latin typeface="Calibri" pitchFamily="34" charset="0"/>
              </a:rPr>
              <a:t>h</a:t>
            </a:r>
            <a:r>
              <a:rPr lang="hr-BA" sz="1700" dirty="0" smtClean="0">
                <a:latin typeface="Calibri" pitchFamily="34" charset="0"/>
              </a:rPr>
              <a:t> društ</a:t>
            </a:r>
            <a:r>
              <a:rPr lang="en-US" sz="1700" dirty="0" smtClean="0">
                <a:latin typeface="Calibri" pitchFamily="34" charset="0"/>
              </a:rPr>
              <a:t>a</a:t>
            </a:r>
            <a:r>
              <a:rPr lang="hr-BA" sz="1700" dirty="0" smtClean="0">
                <a:latin typeface="Calibri" pitchFamily="34" charset="0"/>
              </a:rPr>
              <a:t>va i društva za zastup</a:t>
            </a:r>
            <a:r>
              <a:rPr lang="en-US" sz="1700" dirty="0" err="1" smtClean="0">
                <a:latin typeface="Calibri" pitchFamily="34" charset="0"/>
              </a:rPr>
              <a:t>anje</a:t>
            </a:r>
            <a:r>
              <a:rPr lang="hr-BA" sz="1700" dirty="0" smtClean="0">
                <a:latin typeface="Calibri" pitchFamily="34" charset="0"/>
              </a:rPr>
              <a:t> dove</a:t>
            </a:r>
            <a:r>
              <a:rPr lang="en-US" sz="1700" dirty="0" smtClean="0">
                <a:latin typeface="Calibri" pitchFamily="34" charset="0"/>
              </a:rPr>
              <a:t>l</a:t>
            </a:r>
            <a:r>
              <a:rPr lang="hr-BA" sz="1700" dirty="0" smtClean="0">
                <a:latin typeface="Calibri" pitchFamily="34" charset="0"/>
              </a:rPr>
              <a:t>o je do znaćajnih promena na ukupnom osiguravajućem tržištu</a:t>
            </a:r>
            <a:endParaRPr lang="mk-MK" sz="17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700" dirty="0">
              <a:latin typeface="Calibri" pitchFamily="34" charset="0"/>
            </a:endParaRPr>
          </a:p>
        </p:txBody>
      </p:sp>
      <p:sp>
        <p:nvSpPr>
          <p:cNvPr id="14345" name="Content Placeholder 2"/>
          <p:cNvSpPr txBox="1">
            <a:spLocks/>
          </p:cNvSpPr>
          <p:nvPr/>
        </p:nvSpPr>
        <p:spPr bwMode="auto">
          <a:xfrm>
            <a:off x="609600" y="4572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II. 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sr-Latn-CS" sz="2400" dirty="0" smtClean="0">
                <a:solidFill>
                  <a:srgbClr val="262626"/>
                </a:solidFill>
              </a:rPr>
              <a:t>Opis osiguravajućeg tržišta</a:t>
            </a:r>
            <a:endParaRPr lang="mk-MK" sz="2400" dirty="0" smtClean="0">
              <a:solidFill>
                <a:srgbClr val="262626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mk-MK" sz="2400" dirty="0">
              <a:solidFill>
                <a:srgbClr val="262626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700" dirty="0">
              <a:latin typeface="Calibri" pitchFamily="34" charset="0"/>
            </a:endParaRPr>
          </a:p>
        </p:txBody>
      </p:sp>
      <p:sp>
        <p:nvSpPr>
          <p:cNvPr id="14346" name="Content Placeholder 2"/>
          <p:cNvSpPr txBox="1">
            <a:spLocks/>
          </p:cNvSpPr>
          <p:nvPr/>
        </p:nvSpPr>
        <p:spPr bwMode="auto">
          <a:xfrm>
            <a:off x="381000" y="49530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r-BA" sz="1700" dirty="0" smtClean="0">
                <a:latin typeface="Calibri" pitchFamily="34" charset="0"/>
              </a:rPr>
              <a:t>Povećani broj životn</a:t>
            </a:r>
            <a:r>
              <a:rPr lang="en-US" sz="1700" dirty="0" err="1" smtClean="0">
                <a:latin typeface="Calibri" pitchFamily="34" charset="0"/>
              </a:rPr>
              <a:t>ih</a:t>
            </a:r>
            <a:r>
              <a:rPr lang="hr-BA" sz="1700" dirty="0" smtClean="0">
                <a:latin typeface="Calibri" pitchFamily="34" charset="0"/>
              </a:rPr>
              <a:t> osiguranja, pozitivni trend za osiguravajuće tržište</a:t>
            </a:r>
            <a:endParaRPr lang="en-US" sz="1700" dirty="0">
              <a:latin typeface="Calibri" pitchFamily="34" charset="0"/>
            </a:endParaRPr>
          </a:p>
        </p:txBody>
      </p:sp>
      <p:pic>
        <p:nvPicPr>
          <p:cNvPr id="12" name="Picture 2" descr="D:\2009\nacionalno biro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0"/>
            <a:ext cx="4038600" cy="5334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pPr>
              <a:defRPr/>
            </a:pPr>
            <a:fld id="{C13506D1-475A-4AFE-A714-54836D1A6F2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Content Placeholder 2"/>
          <p:cNvSpPr txBox="1">
            <a:spLocks/>
          </p:cNvSpPr>
          <p:nvPr/>
        </p:nvSpPr>
        <p:spPr bwMode="auto">
          <a:xfrm>
            <a:off x="228600" y="3810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 err="1" smtClean="0">
                <a:latin typeface="Calibri" pitchFamily="34" charset="0"/>
              </a:rPr>
              <a:t>Struktura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promene</a:t>
            </a:r>
            <a:r>
              <a:rPr lang="en-US" sz="2400" dirty="0" smtClean="0">
                <a:latin typeface="Calibri" pitchFamily="34" charset="0"/>
              </a:rPr>
              <a:t> u </a:t>
            </a:r>
            <a:r>
              <a:rPr lang="en-US" sz="2400" dirty="0" err="1" smtClean="0">
                <a:latin typeface="Calibri" pitchFamily="34" charset="0"/>
              </a:rPr>
              <a:t>udela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tr</a:t>
            </a:r>
            <a:r>
              <a:rPr lang="hr-BA" sz="2400" dirty="0" smtClean="0">
                <a:latin typeface="Calibri" pitchFamily="34" charset="0"/>
              </a:rPr>
              <a:t>žištu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0" y="1066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dirty="0" smtClean="0"/>
              <a:t>Tabela</a:t>
            </a:r>
            <a:r>
              <a:rPr lang="en-US" dirty="0" smtClean="0"/>
              <a:t>: </a:t>
            </a:r>
            <a:r>
              <a:rPr lang="en-US" dirty="0"/>
              <a:t>I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3429000"/>
          <a:ext cx="6781800" cy="30975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76400"/>
                <a:gridCol w="1600200"/>
                <a:gridCol w="1865644"/>
                <a:gridCol w="1639556"/>
              </a:tblGrid>
              <a:tr h="117475">
                <a:tc>
                  <a:txBody>
                    <a:bodyPr/>
                    <a:lstStyle/>
                    <a:p>
                      <a:pPr algn="ctr" fontAlgn="b"/>
                      <a:r>
                        <a:rPr lang="hr-BA" sz="1100" b="1" u="none" strike="noStrike" dirty="0" smtClean="0"/>
                        <a:t>Osiguravajuče</a:t>
                      </a:r>
                      <a:r>
                        <a:rPr lang="hr-BA" sz="1100" b="1" u="none" strike="noStrike" baseline="0" dirty="0" smtClean="0"/>
                        <a:t> društva</a:t>
                      </a:r>
                      <a:endParaRPr lang="mk-MK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BA" sz="1100" b="1" u="none" strike="noStrike" dirty="0" smtClean="0"/>
                        <a:t>Osiguranje</a:t>
                      </a:r>
                      <a:r>
                        <a:rPr lang="hr-BA" sz="1100" b="1" u="none" strike="noStrike" baseline="0" dirty="0" smtClean="0"/>
                        <a:t> života u 000</a:t>
                      </a:r>
                      <a:r>
                        <a:rPr lang="en-US" sz="1100" b="1" u="none" strike="noStrike" baseline="0" dirty="0" smtClean="0"/>
                        <a:t> </a:t>
                      </a:r>
                      <a:r>
                        <a:rPr lang="hr-BA" sz="1100" b="1" u="none" strike="noStrike" baseline="0" dirty="0" smtClean="0">
                          <a:latin typeface="Calibri"/>
                        </a:rPr>
                        <a:t>€</a:t>
                      </a:r>
                      <a:endParaRPr lang="mk-MK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BA" sz="1100" b="1" u="none" strike="noStrike" dirty="0" smtClean="0"/>
                        <a:t>Neživotno</a:t>
                      </a:r>
                      <a:r>
                        <a:rPr lang="hr-BA" sz="1100" b="1" u="none" strike="noStrike" baseline="0" dirty="0" smtClean="0"/>
                        <a:t> osiguranje u </a:t>
                      </a:r>
                      <a:r>
                        <a:rPr lang="en-US" sz="1100" b="1" u="none" strike="noStrike" dirty="0" smtClean="0"/>
                        <a:t>000 </a:t>
                      </a:r>
                      <a:r>
                        <a:rPr lang="en-US" sz="1100" b="1" u="none" strike="noStrike" dirty="0" smtClean="0">
                          <a:latin typeface="Calibri"/>
                        </a:rPr>
                        <a:t>€</a:t>
                      </a:r>
                      <a:endParaRPr lang="mk-MK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hr-BA" sz="11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Struktura</a:t>
                      </a:r>
                      <a:endParaRPr kumimoji="0" lang="mk-MK" sz="11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Qbe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359,10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14.478,89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14,74%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Vardar</a:t>
                      </a:r>
                      <a:r>
                        <a:rPr lang="mk-MK" sz="1100" u="none" strike="noStrike" dirty="0" smtClean="0"/>
                        <a:t> 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21.435,96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21,29%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Evroins</a:t>
                      </a:r>
                      <a:r>
                        <a:rPr lang="mk-MK" sz="1100" u="none" strike="noStrike" dirty="0" smtClean="0"/>
                        <a:t> 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6.765,23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6,72%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SavaTabak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16.667,48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16,55%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Winner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4.971,37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4,94%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Eurolink</a:t>
                      </a:r>
                      <a:r>
                        <a:rPr lang="mk-MK" sz="1100" u="none" strike="noStrike" dirty="0" smtClean="0"/>
                        <a:t> 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9.983,05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9,91%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Insig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2.777,41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2,76%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Uniqa</a:t>
                      </a:r>
                      <a:r>
                        <a:rPr lang="mk-MK" sz="1100" u="none" strike="noStrike" dirty="0" smtClean="0"/>
                        <a:t> 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5.859,50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5,82%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Osiguritelna</a:t>
                      </a:r>
                      <a:r>
                        <a:rPr lang="en-US" sz="1100" u="none" strike="noStrike" dirty="0" smtClean="0"/>
                        <a:t> </a:t>
                      </a:r>
                      <a:r>
                        <a:rPr lang="en-US" sz="1100" u="none" strike="noStrike" dirty="0" err="1" smtClean="0"/>
                        <a:t>Polisa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8.251,66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8,20%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Albsig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4.052,95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4,03%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Croatia </a:t>
                      </a:r>
                      <a:r>
                        <a:rPr lang="en-US" sz="1100" u="none" strike="noStrike" dirty="0" err="1" smtClean="0"/>
                        <a:t>imotno</a:t>
                      </a:r>
                      <a:r>
                        <a:rPr lang="en-US" sz="1100" u="none" strike="noStrike" baseline="0" dirty="0" smtClean="0"/>
                        <a:t> </a:t>
                      </a:r>
                      <a:r>
                        <a:rPr lang="en-US" sz="1100" u="none" strike="noStrike" baseline="0" dirty="0" err="1" smtClean="0"/>
                        <a:t>osig</a:t>
                      </a:r>
                      <a:r>
                        <a:rPr lang="en-US" sz="1100" u="none" strike="noStrike" baseline="0" dirty="0" smtClean="0"/>
                        <a:t>.</a:t>
                      </a:r>
                      <a:r>
                        <a:rPr lang="mk-MK" sz="1100" u="none" strike="noStrike" dirty="0" smtClean="0"/>
                        <a:t> 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547,77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0,54%</a:t>
                      </a: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/>
                        <a:t>Croatia </a:t>
                      </a:r>
                      <a:r>
                        <a:rPr lang="en-US" sz="1100" u="none" strike="noStrike" dirty="0" err="1" smtClean="0"/>
                        <a:t>zivnotno</a:t>
                      </a:r>
                      <a:r>
                        <a:rPr lang="en-US" sz="1100" u="none" strike="noStrike" dirty="0" smtClean="0"/>
                        <a:t> </a:t>
                      </a:r>
                      <a:r>
                        <a:rPr lang="en-US" sz="1100" u="none" strike="noStrike" dirty="0" err="1" smtClean="0"/>
                        <a:t>osig</a:t>
                      </a:r>
                      <a:r>
                        <a:rPr lang="en-US" sz="1100" u="none" strike="noStrike" dirty="0" smtClean="0"/>
                        <a:t>.</a:t>
                      </a:r>
                      <a:r>
                        <a:rPr lang="en-US" sz="1100" u="none" strike="noStrike" baseline="0" dirty="0" smtClean="0"/>
                        <a:t> 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1.847,49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1,83%</a:t>
                      </a: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/>
                        <a:t>Grawe</a:t>
                      </a:r>
                      <a:endParaRPr lang="mk-M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2.692,70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-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2,67%</a:t>
                      </a:r>
                    </a:p>
                  </a:txBody>
                  <a:tcPr marL="0" marR="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1" i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  <a:r>
                        <a:rPr kumimoji="0" lang="en-US" sz="11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kumimoji="0" lang="en-US" sz="11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klasa</a:t>
                      </a:r>
                      <a:r>
                        <a:rPr kumimoji="0" lang="en-US" sz="11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mk-MK" sz="11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1" i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4.899,30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1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95.791,25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b="1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n-US" sz="1100" b="1" i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43840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Ukupno</a:t>
                      </a:r>
                      <a:endParaRPr kumimoji="0" lang="en-US" sz="11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100.690,55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D:\2009\nacionalno biro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457200"/>
          </a:xfrm>
          <a:prstGeom prst="rect">
            <a:avLst/>
          </a:prstGeom>
          <a:noFill/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990600" y="1066800"/>
          <a:ext cx="7315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DE924039-256E-4420-A8AB-5044533345AC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93" name="Chart 9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0" y="1143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BA" dirty="0" smtClean="0"/>
              <a:t>Tabela</a:t>
            </a:r>
            <a:r>
              <a:rPr lang="en-US" dirty="0" smtClean="0"/>
              <a:t> </a:t>
            </a:r>
            <a:r>
              <a:rPr lang="en-US" dirty="0"/>
              <a:t>II.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0" name="Content Placeholder 2"/>
          <p:cNvSpPr txBox="1">
            <a:spLocks/>
          </p:cNvSpPr>
          <p:nvPr/>
        </p:nvSpPr>
        <p:spPr bwMode="auto">
          <a:xfrm>
            <a:off x="609600" y="609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Udela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tr</a:t>
            </a:r>
            <a:r>
              <a:rPr lang="hr-BA" sz="2400" dirty="0" smtClean="0">
                <a:latin typeface="Calibri" pitchFamily="34" charset="0"/>
              </a:rPr>
              <a:t>žištu po osiguravajuče društva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2008 </a:t>
            </a:r>
            <a:r>
              <a:rPr lang="hr-BA" sz="2400" dirty="0" smtClean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2009</a:t>
            </a:r>
            <a:endParaRPr lang="mk-MK" sz="2400" dirty="0">
              <a:solidFill>
                <a:srgbClr val="262626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1700" dirty="0"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3657600"/>
          <a:ext cx="3352799" cy="24750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47800"/>
                <a:gridCol w="949094"/>
                <a:gridCol w="955905"/>
              </a:tblGrid>
              <a:tr h="1344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/>
                        <a:t> </a:t>
                      </a:r>
                      <a:r>
                        <a:rPr lang="hr-BA" sz="1100" b="1" u="none" strike="noStrike" dirty="0" smtClean="0"/>
                        <a:t>Osiguravajuče</a:t>
                      </a:r>
                      <a:r>
                        <a:rPr lang="hr-BA" sz="1100" b="1" u="none" strike="noStrike" baseline="0" dirty="0" smtClean="0"/>
                        <a:t> društva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/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Qbe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18,46%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14,74%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Vardar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21,31%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21,29%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9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Evroins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5,72%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6,72%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SavaTabak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15,63%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16,55%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9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Winner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4,23%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4,94%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98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Eurolink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9,44%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9,91%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Insig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2,96%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2,76%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Uniqa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5,18%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5,82%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Osiguritelna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Polisa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8,96%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8,20%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Franklin Gothic Book"/>
                        </a:rPr>
                        <a:t> Albsig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4,47%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4,03%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Croatia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Imotno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0,00%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0,54%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8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Croatia Životno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1,42%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1,83%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448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Franklin Gothic Book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Franklin Gothic Book"/>
                        </a:rPr>
                        <a:t>Grawe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Franklin Gothic Book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/>
                        <a:t>2,22%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/>
                        <a:t>2,67%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147483647" y="214748364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00600" y="6172200"/>
          <a:ext cx="3428998" cy="3048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88276"/>
                <a:gridCol w="630621"/>
                <a:gridCol w="654451"/>
                <a:gridCol w="587082"/>
                <a:gridCol w="768568"/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/>
                        <a:t> </a:t>
                      </a:r>
                      <a:r>
                        <a:rPr lang="en-US" sz="900" u="none" strike="noStrike" dirty="0" err="1"/>
                        <a:t>Qbe</a:t>
                      </a:r>
                      <a:r>
                        <a:rPr lang="en-US" sz="900" u="none" strike="noStrike" dirty="0"/>
                        <a:t> </a:t>
                      </a:r>
                      <a:endParaRPr lang="en-US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/>
                        <a:t> Vardar  </a:t>
                      </a:r>
                      <a:endParaRPr lang="en-US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/>
                        <a:t> </a:t>
                      </a:r>
                      <a:r>
                        <a:rPr lang="en-US" sz="900" u="none" strike="noStrike" dirty="0" err="1"/>
                        <a:t>SavaTabak</a:t>
                      </a:r>
                      <a:r>
                        <a:rPr lang="en-US" sz="900" u="none" strike="noStrike" dirty="0"/>
                        <a:t> </a:t>
                      </a:r>
                      <a:endParaRPr lang="en-US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/>
                        <a:t> </a:t>
                      </a:r>
                      <a:r>
                        <a:rPr lang="en-US" sz="900" u="none" strike="noStrike" dirty="0" err="1"/>
                        <a:t>Eurolink</a:t>
                      </a:r>
                      <a:r>
                        <a:rPr lang="en-US" sz="900" u="none" strike="noStrike" dirty="0"/>
                        <a:t>  </a:t>
                      </a:r>
                      <a:endParaRPr lang="en-US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/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Osiguritelna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Polisa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u="none" strike="noStrike" dirty="0" smtClean="0"/>
                        <a:t>  </a:t>
                      </a:r>
                      <a:endParaRPr lang="en-US" sz="9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114800" y="3657600"/>
          <a:ext cx="441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D:\2009\nacionalno biro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639762"/>
          </a:xfrm>
          <a:prstGeom prst="rect">
            <a:avLst/>
          </a:prstGeom>
          <a:noFill/>
        </p:spPr>
      </p:pic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57200" y="1143000"/>
          <a:ext cx="831532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III. </a:t>
            </a:r>
            <a:r>
              <a:rPr lang="hr-BA" sz="2400" dirty="0" smtClean="0">
                <a:solidFill>
                  <a:srgbClr val="262626"/>
                </a:solidFill>
              </a:rPr>
              <a:t>Finansiski poka</a:t>
            </a:r>
            <a:r>
              <a:rPr lang="en-US" sz="2400" dirty="0" smtClean="0">
                <a:solidFill>
                  <a:srgbClr val="262626"/>
                </a:solidFill>
              </a:rPr>
              <a:t>z</a:t>
            </a:r>
            <a:r>
              <a:rPr lang="hr-BA" sz="2400" dirty="0" smtClean="0">
                <a:solidFill>
                  <a:srgbClr val="262626"/>
                </a:solidFill>
              </a:rPr>
              <a:t>atelji - osiguranje</a:t>
            </a:r>
            <a:endParaRPr lang="en-US" sz="2400" dirty="0" smtClean="0"/>
          </a:p>
        </p:txBody>
      </p:sp>
      <p:sp>
        <p:nvSpPr>
          <p:cNvPr id="921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B4D00EF4-5CA1-48FA-8DA5-E3A424394F3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D:\2009\nacionalno biro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0"/>
            <a:ext cx="4038600" cy="533400"/>
          </a:xfrm>
          <a:prstGeom prst="rect">
            <a:avLst/>
          </a:prstGeom>
          <a:noFill/>
        </p:spPr>
      </p:pic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838200" y="1143001"/>
          <a:ext cx="746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838200" y="3657600"/>
          <a:ext cx="7437665" cy="275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476250"/>
          </a:xfrm>
        </p:spPr>
        <p:txBody>
          <a:bodyPr/>
          <a:lstStyle/>
          <a:p>
            <a:pPr>
              <a:defRPr/>
            </a:pPr>
            <a:fld id="{8D0A62B3-0FF3-4D41-8A87-424028B9D5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609600"/>
          <a:ext cx="8610599" cy="57582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52800"/>
                <a:gridCol w="1143000"/>
                <a:gridCol w="1219200"/>
                <a:gridCol w="914400"/>
                <a:gridCol w="838200"/>
                <a:gridCol w="1142999"/>
              </a:tblGrid>
              <a:tr h="2682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5300" algn="r"/>
                        </a:tabLst>
                      </a:pPr>
                      <a:r>
                        <a:rPr kumimoji="0" lang="sr-Latn-C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Klasa osiguranja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2008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godina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Polisirana premija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bruto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Polisirana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premija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bruto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Likvidirani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hr-B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šteti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Likvidirani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hr-B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šteti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Šteti</a:t>
                      </a:r>
                      <a:r>
                        <a:rPr kumimoji="0" lang="mk-MK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 </a:t>
                      </a:r>
                      <a:r>
                        <a:rPr kumimoji="0" lang="hr-B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Premija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</a:tr>
              <a:tr h="25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000  €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Struktura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000  €</a:t>
                      </a:r>
                    </a:p>
                  </a:txBody>
                  <a:tcPr marL="63524" marR="63524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Struktura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B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b" horzOverflow="overflow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Nezgoda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9.400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9,34%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5.769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12,00%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61,4%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Zdravstveno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405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0,40%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0,10%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11,6%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8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Putnićki vozila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kasko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13.183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13,09%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8.632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17,95%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65,5%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Vazduhoplovi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kasko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2.017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0,00%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0,0%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Plovni objekti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12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102,1%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Roba u prevoz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kargo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1.090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1,08%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82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0,17%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7,5%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Imovina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požari i prirodnih nepogoda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6.090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6,05%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1.218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2,53%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20,0%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Ostala imovinska osiguranja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 13.273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13,18%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6.264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13,03%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47,2%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Odgovornost od upotrebe motornih vo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ila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45.814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45,50%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24.123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50,17%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52,7%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Odgovornost od upotrebe vazduhoplova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1.041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1,03%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Odgovornost od upotrebe plovnih objekta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Opšta osiguranja od odgovornosti</a:t>
                      </a:r>
                      <a:r>
                        <a:rPr kumimoji="0" lang="en-U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1.048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1,04%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92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0,19%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8,8%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Krediti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0,00%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10,1%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Garancije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0,00%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Finansiski gubici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0,01%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11,7%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Turisticka pomoć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2.343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2,33%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250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0,52%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10,7%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5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Osiguranje života i rentno osiguranje</a:t>
                      </a:r>
                      <a:endParaRPr kumimoji="0" lang="en-US" sz="105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4.899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4,87%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1.587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3,30%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32,4%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3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</a:t>
                      </a:r>
                      <a:r>
                        <a:rPr kumimoji="0" lang="hr-BA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pno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n</a:t>
                      </a:r>
                      <a:r>
                        <a:rPr kumimoji="0" lang="sr-Latn-C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eživotno osiguranje 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95.791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95,13%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46.496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96,70%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48,5%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Osiguranje život 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4.899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/>
                        <a:t>4,87%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1.587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3,30%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32,4%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84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524" marR="63524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100.691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100,00%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/>
                        <a:t>48.083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100,00%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/>
                        <a:t>47,8%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2" descr="D:\2009\nacionalno bir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0386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1620</TotalTime>
  <Words>1554</Words>
  <Application>Microsoft Office PowerPoint</Application>
  <PresentationFormat>On-screen Show (4:3)</PresentationFormat>
  <Paragraphs>546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Nacionalno biro za osiguranje</vt:lpstr>
      <vt:lpstr>SADRŽAJ</vt:lpstr>
      <vt:lpstr>I. Osiguravajuća društva</vt:lpstr>
      <vt:lpstr>Slide 4</vt:lpstr>
      <vt:lpstr>Slide 5</vt:lpstr>
      <vt:lpstr>Slide 6</vt:lpstr>
      <vt:lpstr>Slide 7</vt:lpstr>
      <vt:lpstr>III. Finansiski pokazatelji - osiguranje</vt:lpstr>
      <vt:lpstr>Slide 9</vt:lpstr>
      <vt:lpstr>IV. Reosiguranje</vt:lpstr>
      <vt:lpstr>Slide 11</vt:lpstr>
      <vt:lpstr>Slide 12</vt:lpstr>
      <vt:lpstr>Slide 13</vt:lpstr>
      <vt:lpstr>Slide 14</vt:lpstr>
      <vt:lpstr>Slide 15</vt:lpstr>
      <vt:lpstr>Slide 16</vt:lpstr>
    </vt:vector>
  </TitlesOfParts>
  <Company>NBO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Осигурување</dc:title>
  <dc:creator>Miodrag Ristik</dc:creator>
  <cp:lastModifiedBy>Jonce</cp:lastModifiedBy>
  <cp:revision>243</cp:revision>
  <dcterms:created xsi:type="dcterms:W3CDTF">2009-05-18T08:48:43Z</dcterms:created>
  <dcterms:modified xsi:type="dcterms:W3CDTF">2010-12-01T10:53:36Z</dcterms:modified>
</cp:coreProperties>
</file>